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18" r:id="rId2"/>
    <p:sldId id="393" r:id="rId3"/>
    <p:sldId id="394" r:id="rId4"/>
    <p:sldId id="370" r:id="rId5"/>
    <p:sldId id="392" r:id="rId6"/>
    <p:sldId id="372" r:id="rId7"/>
    <p:sldId id="397" r:id="rId8"/>
    <p:sldId id="389" r:id="rId9"/>
    <p:sldId id="398" r:id="rId10"/>
    <p:sldId id="400" r:id="rId11"/>
    <p:sldId id="401" r:id="rId12"/>
    <p:sldId id="404" r:id="rId13"/>
    <p:sldId id="405" r:id="rId14"/>
    <p:sldId id="406" r:id="rId15"/>
    <p:sldId id="407" r:id="rId16"/>
    <p:sldId id="402" r:id="rId17"/>
    <p:sldId id="403" r:id="rId18"/>
    <p:sldId id="410" r:id="rId19"/>
    <p:sldId id="408" r:id="rId20"/>
    <p:sldId id="409" r:id="rId21"/>
    <p:sldId id="414" r:id="rId22"/>
    <p:sldId id="411" r:id="rId23"/>
    <p:sldId id="412" r:id="rId24"/>
    <p:sldId id="413" r:id="rId2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0" d="100"/>
          <a:sy n="70" d="100"/>
        </p:scale>
        <p:origin x="25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3A1CC8-F34B-4E3F-ACBF-11CBDD811C7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19344F31-14DE-4985-BC29-66E859B25B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64855AF6-205D-43C7-9587-2BEFE7C4A14E}"/>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D9345ABF-2D78-498B-9389-4D494C99711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D9BC040-194F-4544-A49D-0BBEF5D7A056}"/>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2111462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4FBBA2-E766-4649-82FD-F7F5B236207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FC57CED-BE6A-4BB4-849C-BFC2DCD32DD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7D32BA9-293B-477A-8921-BCFD7615BB71}"/>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84E1F5DD-E65E-4A99-A6C9-C41EF796A40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9D85462-5F73-4B0F-B7A1-0DD32EC374C0}"/>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2591529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E0E14B3-EA41-4602-BEEA-7791D961CD8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9B212A4-6E63-4338-8F6B-AE90958EEAB8}"/>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F4D3CF5-30BF-4AC9-8578-F6A967279346}"/>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949510DF-DB6D-47E7-AFD6-8E648224EB9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BB9009B-46BB-4D23-9CE9-8C9C86CD5D20}"/>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4272732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Gráfico 7">
            <a:extLst>
              <a:ext uri="{FF2B5EF4-FFF2-40B4-BE49-F238E27FC236}">
                <a16:creationId xmlns:a16="http://schemas.microsoft.com/office/drawing/2014/main" id="{0DA80209-368B-4358-9E84-1043297D3DF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8651631" y="5627077"/>
            <a:ext cx="3540369" cy="1299320"/>
          </a:xfrm>
          <a:prstGeom prst="rect">
            <a:avLst/>
          </a:prstGeom>
        </p:spPr>
      </p:pic>
      <p:pic>
        <p:nvPicPr>
          <p:cNvPr id="10" name="Imagen 9">
            <a:extLst>
              <a:ext uri="{FF2B5EF4-FFF2-40B4-BE49-F238E27FC236}">
                <a16:creationId xmlns:a16="http://schemas.microsoft.com/office/drawing/2014/main" id="{05BD11D2-2452-499A-BFED-7791AC3507CD}"/>
              </a:ext>
            </a:extLst>
          </p:cNvPr>
          <p:cNvPicPr>
            <a:picLocks noChangeAspect="1"/>
          </p:cNvPicPr>
          <p:nvPr userDrawn="1"/>
        </p:nvPicPr>
        <p:blipFill>
          <a:blip r:embed="rId5">
            <a:biLevel thresh="25000"/>
            <a:extLst>
              <a:ext uri="{28A0092B-C50C-407E-A947-70E740481C1C}">
                <a14:useLocalDpi xmlns:a14="http://schemas.microsoft.com/office/drawing/2010/main" val="0"/>
              </a:ext>
            </a:extLst>
          </a:blip>
          <a:stretch>
            <a:fillRect/>
          </a:stretch>
        </p:blipFill>
        <p:spPr>
          <a:xfrm>
            <a:off x="9097538" y="5811045"/>
            <a:ext cx="2779315" cy="873526"/>
          </a:xfrm>
          <a:prstGeom prst="rect">
            <a:avLst/>
          </a:prstGeom>
        </p:spPr>
      </p:pic>
      <p:sp>
        <p:nvSpPr>
          <p:cNvPr id="11" name="Título 1">
            <a:extLst>
              <a:ext uri="{FF2B5EF4-FFF2-40B4-BE49-F238E27FC236}">
                <a16:creationId xmlns:a16="http://schemas.microsoft.com/office/drawing/2014/main" id="{6D69A6DC-36ED-4056-AE9A-2D17EE766669}"/>
              </a:ext>
            </a:extLst>
          </p:cNvPr>
          <p:cNvSpPr txBox="1">
            <a:spLocks/>
          </p:cNvSpPr>
          <p:nvPr userDrawn="1"/>
        </p:nvSpPr>
        <p:spPr>
          <a:xfrm>
            <a:off x="486110" y="5971999"/>
            <a:ext cx="5840799" cy="547000"/>
          </a:xfrm>
          <a:prstGeom prst="rect">
            <a:avLst/>
          </a:prstGeom>
        </p:spPr>
        <p:txBody>
          <a:bodyPr/>
          <a:lstStyle>
            <a:lvl1pPr algn="l" defTabSz="914400" rtl="0" eaLnBrk="1" latinLnBrk="0" hangingPunct="1">
              <a:lnSpc>
                <a:spcPct val="90000"/>
              </a:lnSpc>
              <a:spcBef>
                <a:spcPct val="0"/>
              </a:spcBef>
              <a:buNone/>
              <a:defRPr sz="7200" b="0" kern="1200">
                <a:solidFill>
                  <a:schemeClr val="tx1"/>
                </a:solidFill>
                <a:latin typeface="+mj-lt"/>
                <a:ea typeface="+mj-ea"/>
                <a:cs typeface="+mj-cs"/>
              </a:defRPr>
            </a:lvl1pPr>
          </a:lstStyle>
          <a:p>
            <a:endParaRPr lang="es-CO" dirty="0"/>
          </a:p>
        </p:txBody>
      </p:sp>
      <p:sp>
        <p:nvSpPr>
          <p:cNvPr id="3" name="Marcador de texto 2">
            <a:extLst>
              <a:ext uri="{FF2B5EF4-FFF2-40B4-BE49-F238E27FC236}">
                <a16:creationId xmlns:a16="http://schemas.microsoft.com/office/drawing/2014/main" id="{6899E300-2D33-463F-8151-7A24DF0B1D6A}"/>
              </a:ext>
            </a:extLst>
          </p:cNvPr>
          <p:cNvSpPr>
            <a:spLocks noGrp="1"/>
          </p:cNvSpPr>
          <p:nvPr>
            <p:ph type="body" sz="quarter" idx="10" hasCustomPrompt="1"/>
          </p:nvPr>
        </p:nvSpPr>
        <p:spPr>
          <a:xfrm>
            <a:off x="486110" y="6061799"/>
            <a:ext cx="5154612" cy="457200"/>
          </a:xfrm>
          <a:prstGeom prst="rect">
            <a:avLst/>
          </a:prstGeom>
        </p:spPr>
        <p:txBody>
          <a:bodyPr/>
          <a:lstStyle>
            <a:lvl1pPr marL="0" indent="0">
              <a:buNone/>
              <a:defRPr>
                <a:solidFill>
                  <a:schemeClr val="bg1"/>
                </a:solidFill>
              </a:defRPr>
            </a:lvl1pPr>
          </a:lstStyle>
          <a:p>
            <a:pPr lvl="0"/>
            <a:r>
              <a:rPr lang="es-ES" dirty="0"/>
              <a:t>Nombre del expositor</a:t>
            </a:r>
          </a:p>
        </p:txBody>
      </p:sp>
      <p:sp>
        <p:nvSpPr>
          <p:cNvPr id="14" name="Título 13">
            <a:extLst>
              <a:ext uri="{FF2B5EF4-FFF2-40B4-BE49-F238E27FC236}">
                <a16:creationId xmlns:a16="http://schemas.microsoft.com/office/drawing/2014/main" id="{5876010D-4EFF-4E79-8FD8-D83EA7163913}"/>
              </a:ext>
            </a:extLst>
          </p:cNvPr>
          <p:cNvSpPr>
            <a:spLocks noGrp="1"/>
          </p:cNvSpPr>
          <p:nvPr>
            <p:ph type="title" hasCustomPrompt="1"/>
          </p:nvPr>
        </p:nvSpPr>
        <p:spPr>
          <a:xfrm>
            <a:off x="486110" y="5337792"/>
            <a:ext cx="5154612" cy="724008"/>
          </a:xfrm>
          <a:prstGeom prst="rect">
            <a:avLst/>
          </a:prstGeom>
        </p:spPr>
        <p:txBody>
          <a:bodyPr/>
          <a:lstStyle>
            <a:lvl1pPr>
              <a:defRPr sz="4800">
                <a:ln>
                  <a:solidFill>
                    <a:schemeClr val="bg1"/>
                  </a:solidFill>
                </a:ln>
                <a:solidFill>
                  <a:schemeClr val="bg1"/>
                </a:solidFill>
              </a:defRPr>
            </a:lvl1pPr>
          </a:lstStyle>
          <a:p>
            <a:pPr lvl="0"/>
            <a:r>
              <a:rPr lang="es-ES" sz="4400" b="1" dirty="0">
                <a:solidFill>
                  <a:schemeClr val="bg1"/>
                </a:solidFill>
                <a:latin typeface="+mn-lt"/>
                <a:ea typeface="Open Sans" panose="020B0606030504020204" pitchFamily="34" charset="0"/>
                <a:cs typeface="Open Sans" panose="020B0606030504020204" pitchFamily="34" charset="0"/>
              </a:rPr>
              <a:t>Título informe 01</a:t>
            </a:r>
            <a:endParaRPr lang="es-CO" dirty="0"/>
          </a:p>
        </p:txBody>
      </p:sp>
    </p:spTree>
    <p:extLst>
      <p:ext uri="{BB962C8B-B14F-4D97-AF65-F5344CB8AC3E}">
        <p14:creationId xmlns:p14="http://schemas.microsoft.com/office/powerpoint/2010/main" val="2809713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ítulo 2">
    <p:bg>
      <p:bgPr>
        <a:solidFill>
          <a:srgbClr val="90A8D8"/>
        </a:solidFill>
        <a:effectLst/>
      </p:bgPr>
    </p:bg>
    <p:spTree>
      <p:nvGrpSpPr>
        <p:cNvPr id="1" name=""/>
        <p:cNvGrpSpPr/>
        <p:nvPr/>
      </p:nvGrpSpPr>
      <p:grpSpPr>
        <a:xfrm>
          <a:off x="0" y="0"/>
          <a:ext cx="0" cy="0"/>
          <a:chOff x="0" y="0"/>
          <a:chExt cx="0" cy="0"/>
        </a:xfrm>
      </p:grpSpPr>
      <p:pic>
        <p:nvPicPr>
          <p:cNvPr id="9" name="Gráfico 8">
            <a:extLst>
              <a:ext uri="{FF2B5EF4-FFF2-40B4-BE49-F238E27FC236}">
                <a16:creationId xmlns:a16="http://schemas.microsoft.com/office/drawing/2014/main" id="{9655FB47-AD4F-46F3-B849-12C8AB7947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60478" y="348038"/>
            <a:ext cx="16619477" cy="7583952"/>
          </a:xfrm>
          <a:prstGeom prst="rect">
            <a:avLst/>
          </a:prstGeom>
        </p:spPr>
      </p:pic>
      <p:pic>
        <p:nvPicPr>
          <p:cNvPr id="2" name="Imagen 1">
            <a:extLst>
              <a:ext uri="{FF2B5EF4-FFF2-40B4-BE49-F238E27FC236}">
                <a16:creationId xmlns:a16="http://schemas.microsoft.com/office/drawing/2014/main" id="{1FE3E34E-737F-4C83-AB54-83CB8390069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299354" y="348038"/>
            <a:ext cx="3593292" cy="294478"/>
          </a:xfrm>
          <a:prstGeom prst="rect">
            <a:avLst/>
          </a:prstGeom>
        </p:spPr>
      </p:pic>
      <p:sp>
        <p:nvSpPr>
          <p:cNvPr id="13" name="Título 3">
            <a:extLst>
              <a:ext uri="{FF2B5EF4-FFF2-40B4-BE49-F238E27FC236}">
                <a16:creationId xmlns:a16="http://schemas.microsoft.com/office/drawing/2014/main" id="{A724FED7-4615-4F43-90F9-E727873343DD}"/>
              </a:ext>
            </a:extLst>
          </p:cNvPr>
          <p:cNvSpPr>
            <a:spLocks noGrp="1"/>
          </p:cNvSpPr>
          <p:nvPr>
            <p:ph type="title" hasCustomPrompt="1"/>
          </p:nvPr>
        </p:nvSpPr>
        <p:spPr>
          <a:xfrm>
            <a:off x="2432603" y="2687782"/>
            <a:ext cx="7080851" cy="1219633"/>
          </a:xfrm>
          <a:prstGeom prst="rect">
            <a:avLst/>
          </a:prstGeom>
        </p:spPr>
        <p:txBody>
          <a:bodyPr/>
          <a:lstStyle>
            <a:lvl1pPr>
              <a:defRPr b="1">
                <a:solidFill>
                  <a:schemeClr val="bg1"/>
                </a:solidFill>
              </a:defRPr>
            </a:lvl1pPr>
          </a:lstStyle>
          <a:p>
            <a:r>
              <a:rPr lang="es-ES" sz="4400" dirty="0">
                <a:solidFill>
                  <a:schemeClr val="bg1"/>
                </a:solidFill>
                <a:latin typeface="+mj-lt"/>
              </a:rPr>
              <a:t>Espacio para textos</a:t>
            </a:r>
            <a:endParaRPr lang="es-CO" dirty="0"/>
          </a:p>
        </p:txBody>
      </p:sp>
    </p:spTree>
    <p:extLst>
      <p:ext uri="{BB962C8B-B14F-4D97-AF65-F5344CB8AC3E}">
        <p14:creationId xmlns:p14="http://schemas.microsoft.com/office/powerpoint/2010/main" val="616665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03DC1C-C012-4754-B1B6-9D05C8363CF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228AE1D-CBB5-4EF6-AB1B-B44FE053920B}"/>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3AF932E-AED3-4CCD-8428-67ADE05B9DE6}"/>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107C70A6-B769-4804-8332-351587E48DF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83E9867-E64B-4CD1-8EE5-4EC76F70CC80}"/>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895710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B0F81A-65D9-4CA3-BC0A-9AF8114E0B2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C4473FB-8AC6-4488-A3C3-FA4491F562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FBB20A3-A38C-4B42-B26E-A8F842D8BAF0}"/>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DB30ED89-C4F1-4458-91E0-4E0B5ABE6EC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860B968-10B6-487F-8786-C6868F9B8CD2}"/>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3027997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B7073E-5816-4489-B48D-A8F368D1B33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F41EE51-16C6-4F7B-A607-FBD6DDE33853}"/>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4B24475D-2C6E-43EE-8635-E234CAC30400}"/>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1A44C868-1115-4F41-B909-4511BFCB37B0}"/>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6" name="Marcador de pie de página 5">
            <a:extLst>
              <a:ext uri="{FF2B5EF4-FFF2-40B4-BE49-F238E27FC236}">
                <a16:creationId xmlns:a16="http://schemas.microsoft.com/office/drawing/2014/main" id="{6A51D2F8-16B2-4D69-92CE-5FF21B9C6AB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31548D3E-328A-48C8-B472-F20DEF09B0D8}"/>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805062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D650A-D989-4436-96DC-77F67769ED37}"/>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0918514-DAF1-4E94-92DE-FC164D5B62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D8DE31F-2ABC-4B3D-A015-B0FA79D4C13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D7B3304C-D739-448A-9F26-9C49B6CD71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FB27342-F8D0-4338-9410-1B91749B296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85282246-D823-4F65-85BF-D4C6CC139B95}"/>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8" name="Marcador de pie de página 7">
            <a:extLst>
              <a:ext uri="{FF2B5EF4-FFF2-40B4-BE49-F238E27FC236}">
                <a16:creationId xmlns:a16="http://schemas.microsoft.com/office/drawing/2014/main" id="{2159965B-F909-41B6-B206-8933419D6DB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BF2456F9-50F1-46CD-8C13-D88649E1D727}"/>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1831988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9DD90F-C4D0-482B-A39F-51B6B952BFF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63433990-282D-4D27-B9EB-D1E7715A8BBF}"/>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4" name="Marcador de pie de página 3">
            <a:extLst>
              <a:ext uri="{FF2B5EF4-FFF2-40B4-BE49-F238E27FC236}">
                <a16:creationId xmlns:a16="http://schemas.microsoft.com/office/drawing/2014/main" id="{BCFA370C-F2D6-41D2-98F7-4AD4A7A8166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F07DE22-C07E-4CCF-BF15-F59B68253A68}"/>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36554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DCDCE94-912D-477B-A760-4C5D4DDFBA52}"/>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3" name="Marcador de pie de página 2">
            <a:extLst>
              <a:ext uri="{FF2B5EF4-FFF2-40B4-BE49-F238E27FC236}">
                <a16:creationId xmlns:a16="http://schemas.microsoft.com/office/drawing/2014/main" id="{D5D673B9-BDED-41A4-B185-35C0CC944D9A}"/>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80CD9A61-D338-4C6A-82C0-FF0DA738E7C4}"/>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3370182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5F4B57-0273-4BBE-ABFF-BD81297CCC4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258175D-B779-4CF5-8BC0-91B0C43052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27102504-27BD-4F83-8289-81C9DF5DEF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D82FC87-9617-49CE-A91F-915199B55C33}"/>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6" name="Marcador de pie de página 5">
            <a:extLst>
              <a:ext uri="{FF2B5EF4-FFF2-40B4-BE49-F238E27FC236}">
                <a16:creationId xmlns:a16="http://schemas.microsoft.com/office/drawing/2014/main" id="{01C7568D-DAC9-498E-BD8E-C8C34705138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56F68144-D7EE-47D3-A080-DE22E0EB38F8}"/>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378225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6ADC5F-0D2D-4514-9BD9-4C365C2F4CB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7C2C861-AEBE-473D-8F0C-1C0542A175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EBE91C57-41DA-4365-BE41-892FFA0ABF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BC63A42-A62D-4FF2-93A7-653E84E0065F}"/>
              </a:ext>
            </a:extLst>
          </p:cNvPr>
          <p:cNvSpPr>
            <a:spLocks noGrp="1"/>
          </p:cNvSpPr>
          <p:nvPr>
            <p:ph type="dt" sz="half" idx="10"/>
          </p:nvPr>
        </p:nvSpPr>
        <p:spPr/>
        <p:txBody>
          <a:bodyPr/>
          <a:lstStyle/>
          <a:p>
            <a:fld id="{A0E38BAC-E267-463F-A9CB-1571CFB469E9}" type="datetimeFigureOut">
              <a:rPr lang="es-CO" smtClean="0"/>
              <a:t>16/06/2021</a:t>
            </a:fld>
            <a:endParaRPr lang="es-CO"/>
          </a:p>
        </p:txBody>
      </p:sp>
      <p:sp>
        <p:nvSpPr>
          <p:cNvPr id="6" name="Marcador de pie de página 5">
            <a:extLst>
              <a:ext uri="{FF2B5EF4-FFF2-40B4-BE49-F238E27FC236}">
                <a16:creationId xmlns:a16="http://schemas.microsoft.com/office/drawing/2014/main" id="{EC665FA5-52AB-4264-82CB-799D25E9F71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505B8351-623A-4773-B36C-E5712FB68002}"/>
              </a:ext>
            </a:extLst>
          </p:cNvPr>
          <p:cNvSpPr>
            <a:spLocks noGrp="1"/>
          </p:cNvSpPr>
          <p:nvPr>
            <p:ph type="sldNum" sz="quarter" idx="12"/>
          </p:nvPr>
        </p:nvSpPr>
        <p:spPr/>
        <p:txBody>
          <a:bodyPr/>
          <a:lstStyle/>
          <a:p>
            <a:fld id="{20389D70-828C-4A8E-A910-18D7BD00A244}" type="slidenum">
              <a:rPr lang="es-CO" smtClean="0"/>
              <a:t>‹Nº›</a:t>
            </a:fld>
            <a:endParaRPr lang="es-CO"/>
          </a:p>
        </p:txBody>
      </p:sp>
    </p:spTree>
    <p:extLst>
      <p:ext uri="{BB962C8B-B14F-4D97-AF65-F5344CB8AC3E}">
        <p14:creationId xmlns:p14="http://schemas.microsoft.com/office/powerpoint/2010/main" val="801079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97A3FE9-B096-497E-BD36-20B4D67F8C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DC96741-EE77-441B-86E5-726DAA98F4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03D670F-7970-4A50-A9F9-A3B11DCCD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38BAC-E267-463F-A9CB-1571CFB469E9}" type="datetimeFigureOut">
              <a:rPr lang="es-CO" smtClean="0"/>
              <a:t>16/06/2021</a:t>
            </a:fld>
            <a:endParaRPr lang="es-CO"/>
          </a:p>
        </p:txBody>
      </p:sp>
      <p:sp>
        <p:nvSpPr>
          <p:cNvPr id="5" name="Marcador de pie de página 4">
            <a:extLst>
              <a:ext uri="{FF2B5EF4-FFF2-40B4-BE49-F238E27FC236}">
                <a16:creationId xmlns:a16="http://schemas.microsoft.com/office/drawing/2014/main" id="{BA6EB8A1-8013-40FA-AECC-1AACDE38C2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7BF1808-14D8-4123-9D8C-818871EDAD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389D70-828C-4A8E-A910-18D7BD00A244}" type="slidenum">
              <a:rPr lang="es-CO" smtClean="0"/>
              <a:t>‹Nº›</a:t>
            </a:fld>
            <a:endParaRPr lang="es-CO"/>
          </a:p>
        </p:txBody>
      </p:sp>
    </p:spTree>
    <p:extLst>
      <p:ext uri="{BB962C8B-B14F-4D97-AF65-F5344CB8AC3E}">
        <p14:creationId xmlns:p14="http://schemas.microsoft.com/office/powerpoint/2010/main" val="50946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E5DBCBE-107D-4599-AEB2-AB7401D58CDE}"/>
              </a:ext>
            </a:extLst>
          </p:cNvPr>
          <p:cNvSpPr>
            <a:spLocks noGrp="1"/>
          </p:cNvSpPr>
          <p:nvPr>
            <p:ph type="body" sz="quarter" idx="10"/>
          </p:nvPr>
        </p:nvSpPr>
        <p:spPr/>
        <p:txBody>
          <a:bodyPr>
            <a:normAutofit lnSpcReduction="10000"/>
          </a:bodyPr>
          <a:lstStyle/>
          <a:p>
            <a:r>
              <a:rPr lang="es-CO" dirty="0"/>
              <a:t>John Anderson Gómez Múnera</a:t>
            </a:r>
          </a:p>
        </p:txBody>
      </p:sp>
      <p:sp>
        <p:nvSpPr>
          <p:cNvPr id="3" name="Título 2">
            <a:extLst>
              <a:ext uri="{FF2B5EF4-FFF2-40B4-BE49-F238E27FC236}">
                <a16:creationId xmlns:a16="http://schemas.microsoft.com/office/drawing/2014/main" id="{D5E27E6C-7179-418B-9A3F-0C13DFB25199}"/>
              </a:ext>
            </a:extLst>
          </p:cNvPr>
          <p:cNvSpPr>
            <a:spLocks noGrp="1"/>
          </p:cNvSpPr>
          <p:nvPr>
            <p:ph type="title"/>
          </p:nvPr>
        </p:nvSpPr>
        <p:spPr/>
        <p:txBody>
          <a:bodyPr>
            <a:normAutofit fontScale="90000"/>
          </a:bodyPr>
          <a:lstStyle/>
          <a:p>
            <a:r>
              <a:rPr lang="es-CO" dirty="0"/>
              <a:t>Semana 5</a:t>
            </a:r>
          </a:p>
        </p:txBody>
      </p:sp>
    </p:spTree>
    <p:extLst>
      <p:ext uri="{BB962C8B-B14F-4D97-AF65-F5344CB8AC3E}">
        <p14:creationId xmlns:p14="http://schemas.microsoft.com/office/powerpoint/2010/main" val="1404648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5FE96A-88DD-417B-A918-65288E551CA2}"/>
              </a:ext>
            </a:extLst>
          </p:cNvPr>
          <p:cNvSpPr>
            <a:spLocks noGrp="1"/>
          </p:cNvSpPr>
          <p:nvPr>
            <p:ph type="title"/>
          </p:nvPr>
        </p:nvSpPr>
        <p:spPr>
          <a:xfrm>
            <a:off x="631098" y="572379"/>
            <a:ext cx="7080851" cy="1219633"/>
          </a:xfrm>
        </p:spPr>
        <p:txBody>
          <a:bodyPr/>
          <a:lstStyle/>
          <a:p>
            <a:r>
              <a:rPr lang="es-ES" dirty="0"/>
              <a:t>Listas Ligadas o enlazadas</a:t>
            </a:r>
            <a:endParaRPr lang="es-CO" dirty="0"/>
          </a:p>
        </p:txBody>
      </p:sp>
      <p:sp>
        <p:nvSpPr>
          <p:cNvPr id="3" name="CuadroTexto 2">
            <a:extLst>
              <a:ext uri="{FF2B5EF4-FFF2-40B4-BE49-F238E27FC236}">
                <a16:creationId xmlns:a16="http://schemas.microsoft.com/office/drawing/2014/main" id="{A6A1A611-18E6-4510-9662-C2372B74DC50}"/>
              </a:ext>
            </a:extLst>
          </p:cNvPr>
          <p:cNvSpPr txBox="1"/>
          <p:nvPr/>
        </p:nvSpPr>
        <p:spPr>
          <a:xfrm>
            <a:off x="518615" y="1792012"/>
            <a:ext cx="10836323" cy="1200329"/>
          </a:xfrm>
          <a:prstGeom prst="rect">
            <a:avLst/>
          </a:prstGeom>
          <a:noFill/>
        </p:spPr>
        <p:txBody>
          <a:bodyPr wrap="square" rtlCol="0">
            <a:spAutoFit/>
          </a:bodyPr>
          <a:lstStyle/>
          <a:p>
            <a:r>
              <a:rPr lang="es-ES" sz="3600" dirty="0">
                <a:solidFill>
                  <a:schemeClr val="bg1"/>
                </a:solidFill>
              </a:rPr>
              <a:t>Listas propias, consiste de una cadena de objetos enlazadas mediante referencia </a:t>
            </a:r>
            <a:endParaRPr lang="es-CO" sz="3600" dirty="0">
              <a:solidFill>
                <a:schemeClr val="bg1"/>
              </a:solidFill>
            </a:endParaRPr>
          </a:p>
        </p:txBody>
      </p:sp>
      <p:sp>
        <p:nvSpPr>
          <p:cNvPr id="4" name="CuadroTexto 3">
            <a:extLst>
              <a:ext uri="{FF2B5EF4-FFF2-40B4-BE49-F238E27FC236}">
                <a16:creationId xmlns:a16="http://schemas.microsoft.com/office/drawing/2014/main" id="{4EB84D93-EEDE-43FD-9EAD-0D335F9A33B8}"/>
              </a:ext>
            </a:extLst>
          </p:cNvPr>
          <p:cNvSpPr txBox="1"/>
          <p:nvPr/>
        </p:nvSpPr>
        <p:spPr>
          <a:xfrm>
            <a:off x="518614" y="3429000"/>
            <a:ext cx="10836323" cy="1754326"/>
          </a:xfrm>
          <a:prstGeom prst="rect">
            <a:avLst/>
          </a:prstGeom>
          <a:noFill/>
        </p:spPr>
        <p:txBody>
          <a:bodyPr wrap="square" rtlCol="0">
            <a:spAutoFit/>
          </a:bodyPr>
          <a:lstStyle/>
          <a:p>
            <a:r>
              <a:rPr lang="es-ES" sz="3600" dirty="0">
                <a:solidFill>
                  <a:schemeClr val="bg1"/>
                </a:solidFill>
              </a:rPr>
              <a:t>La representación en arreglos (vectores) puede presentar problemas de desperdicio de memoria o memoria insuficiente</a:t>
            </a:r>
            <a:endParaRPr lang="es-CO" sz="3600" dirty="0">
              <a:solidFill>
                <a:schemeClr val="bg1"/>
              </a:solidFill>
            </a:endParaRPr>
          </a:p>
        </p:txBody>
      </p:sp>
    </p:spTree>
    <p:extLst>
      <p:ext uri="{BB962C8B-B14F-4D97-AF65-F5344CB8AC3E}">
        <p14:creationId xmlns:p14="http://schemas.microsoft.com/office/powerpoint/2010/main" val="4160046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CFEF63-8F03-496E-AAEE-DD11B0499AC9}"/>
              </a:ext>
            </a:extLst>
          </p:cNvPr>
          <p:cNvSpPr>
            <a:spLocks noGrp="1"/>
          </p:cNvSpPr>
          <p:nvPr>
            <p:ph type="title"/>
          </p:nvPr>
        </p:nvSpPr>
        <p:spPr>
          <a:xfrm>
            <a:off x="644746" y="845334"/>
            <a:ext cx="7080851" cy="1219633"/>
          </a:xfrm>
        </p:spPr>
        <p:txBody>
          <a:bodyPr/>
          <a:lstStyle/>
          <a:p>
            <a:r>
              <a:rPr lang="es-ES" dirty="0"/>
              <a:t>Manejo estático de la memoria</a:t>
            </a:r>
            <a:endParaRPr lang="es-CO" dirty="0"/>
          </a:p>
        </p:txBody>
      </p:sp>
      <p:pic>
        <p:nvPicPr>
          <p:cNvPr id="4" name="Imagen 3">
            <a:extLst>
              <a:ext uri="{FF2B5EF4-FFF2-40B4-BE49-F238E27FC236}">
                <a16:creationId xmlns:a16="http://schemas.microsoft.com/office/drawing/2014/main" id="{20933D08-66A9-41FF-996A-3D3AAB4593B1}"/>
              </a:ext>
            </a:extLst>
          </p:cNvPr>
          <p:cNvPicPr>
            <a:picLocks noChangeAspect="1"/>
          </p:cNvPicPr>
          <p:nvPr/>
        </p:nvPicPr>
        <p:blipFill>
          <a:blip r:embed="rId2"/>
          <a:stretch>
            <a:fillRect/>
          </a:stretch>
        </p:blipFill>
        <p:spPr>
          <a:xfrm>
            <a:off x="425959" y="3196746"/>
            <a:ext cx="10874387" cy="1331558"/>
          </a:xfrm>
          <a:prstGeom prst="rect">
            <a:avLst/>
          </a:prstGeom>
        </p:spPr>
      </p:pic>
    </p:spTree>
    <p:extLst>
      <p:ext uri="{BB962C8B-B14F-4D97-AF65-F5344CB8AC3E}">
        <p14:creationId xmlns:p14="http://schemas.microsoft.com/office/powerpoint/2010/main" val="3756985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F66A47-C521-4307-B38E-A46871E22B92}"/>
              </a:ext>
            </a:extLst>
          </p:cNvPr>
          <p:cNvSpPr>
            <a:spLocks noGrp="1"/>
          </p:cNvSpPr>
          <p:nvPr>
            <p:ph type="title"/>
          </p:nvPr>
        </p:nvSpPr>
        <p:spPr>
          <a:xfrm>
            <a:off x="412735" y="550892"/>
            <a:ext cx="7080851" cy="1219633"/>
          </a:xfrm>
        </p:spPr>
        <p:txBody>
          <a:bodyPr/>
          <a:lstStyle/>
          <a:p>
            <a:r>
              <a:rPr lang="es-ES" dirty="0"/>
              <a:t>Lista Enlazada</a:t>
            </a:r>
            <a:endParaRPr lang="es-CO" dirty="0"/>
          </a:p>
        </p:txBody>
      </p:sp>
      <p:sp>
        <p:nvSpPr>
          <p:cNvPr id="3" name="CuadroTexto 2">
            <a:extLst>
              <a:ext uri="{FF2B5EF4-FFF2-40B4-BE49-F238E27FC236}">
                <a16:creationId xmlns:a16="http://schemas.microsoft.com/office/drawing/2014/main" id="{175CAACA-8CB9-4248-AED0-152D5F27ED68}"/>
              </a:ext>
            </a:extLst>
          </p:cNvPr>
          <p:cNvSpPr txBox="1"/>
          <p:nvPr/>
        </p:nvSpPr>
        <p:spPr>
          <a:xfrm>
            <a:off x="526075" y="1959941"/>
            <a:ext cx="1718740" cy="584775"/>
          </a:xfrm>
          <a:prstGeom prst="rect">
            <a:avLst/>
          </a:prstGeom>
          <a:noFill/>
        </p:spPr>
        <p:txBody>
          <a:bodyPr wrap="none" rtlCol="0">
            <a:spAutoFit/>
          </a:bodyPr>
          <a:lstStyle/>
          <a:p>
            <a:r>
              <a:rPr lang="es-ES" sz="3200" dirty="0">
                <a:solidFill>
                  <a:schemeClr val="bg1"/>
                </a:solidFill>
              </a:rPr>
              <a:t>¿Qué es?</a:t>
            </a:r>
            <a:endParaRPr lang="es-CO" sz="3200" dirty="0">
              <a:solidFill>
                <a:schemeClr val="bg1"/>
              </a:solidFill>
            </a:endParaRPr>
          </a:p>
        </p:txBody>
      </p:sp>
      <p:sp>
        <p:nvSpPr>
          <p:cNvPr id="4" name="CuadroTexto 3">
            <a:extLst>
              <a:ext uri="{FF2B5EF4-FFF2-40B4-BE49-F238E27FC236}">
                <a16:creationId xmlns:a16="http://schemas.microsoft.com/office/drawing/2014/main" id="{D62C91E9-1F9F-4E26-8BFA-3D114C82C200}"/>
              </a:ext>
            </a:extLst>
          </p:cNvPr>
          <p:cNvSpPr txBox="1"/>
          <p:nvPr/>
        </p:nvSpPr>
        <p:spPr>
          <a:xfrm>
            <a:off x="526075" y="3141455"/>
            <a:ext cx="10921486" cy="3139321"/>
          </a:xfrm>
          <a:prstGeom prst="rect">
            <a:avLst/>
          </a:prstGeom>
          <a:noFill/>
        </p:spPr>
        <p:txBody>
          <a:bodyPr wrap="square" rtlCol="0">
            <a:spAutoFit/>
          </a:bodyPr>
          <a:lstStyle/>
          <a:p>
            <a:r>
              <a:rPr lang="es-CO" sz="3600" dirty="0">
                <a:solidFill>
                  <a:schemeClr val="bg1"/>
                </a:solidFill>
              </a:rPr>
              <a:t>Una lista enlazada es una estructura de datos dinámica. La cantidad de nodos en una lista no es fija y puede crecer y contraerse a demanda. Cualquier aplicación que tenga que tratar con un número desconocido de objetos necesitará usar una lista vinculada.</a:t>
            </a:r>
          </a:p>
          <a:p>
            <a:endParaRPr lang="es-CO" dirty="0"/>
          </a:p>
        </p:txBody>
      </p:sp>
      <p:pic>
        <p:nvPicPr>
          <p:cNvPr id="5" name="Picture 4" descr="Resultado de imagen para linked list">
            <a:extLst>
              <a:ext uri="{FF2B5EF4-FFF2-40B4-BE49-F238E27FC236}">
                <a16:creationId xmlns:a16="http://schemas.microsoft.com/office/drawing/2014/main" id="{878C333E-F472-4515-A07D-73FB417448B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978565" y="469651"/>
            <a:ext cx="3468996" cy="2601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1369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74035F-733E-4B3B-BAE9-19565D085FA4}"/>
              </a:ext>
            </a:extLst>
          </p:cNvPr>
          <p:cNvSpPr>
            <a:spLocks noGrp="1"/>
          </p:cNvSpPr>
          <p:nvPr>
            <p:ph type="title"/>
          </p:nvPr>
        </p:nvSpPr>
        <p:spPr>
          <a:xfrm>
            <a:off x="658394" y="545084"/>
            <a:ext cx="7080851" cy="1219633"/>
          </a:xfrm>
        </p:spPr>
        <p:txBody>
          <a:bodyPr/>
          <a:lstStyle/>
          <a:p>
            <a:r>
              <a:rPr lang="es-ES" dirty="0"/>
              <a:t>Nodo</a:t>
            </a:r>
            <a:endParaRPr lang="es-CO" dirty="0"/>
          </a:p>
        </p:txBody>
      </p:sp>
      <p:sp>
        <p:nvSpPr>
          <p:cNvPr id="3" name="CuadroTexto 2">
            <a:extLst>
              <a:ext uri="{FF2B5EF4-FFF2-40B4-BE49-F238E27FC236}">
                <a16:creationId xmlns:a16="http://schemas.microsoft.com/office/drawing/2014/main" id="{7CD20C9F-504A-4201-9822-58736C87BC01}"/>
              </a:ext>
            </a:extLst>
          </p:cNvPr>
          <p:cNvSpPr txBox="1"/>
          <p:nvPr/>
        </p:nvSpPr>
        <p:spPr>
          <a:xfrm>
            <a:off x="658394" y="1521278"/>
            <a:ext cx="10026555" cy="4678204"/>
          </a:xfrm>
          <a:prstGeom prst="rect">
            <a:avLst/>
          </a:prstGeom>
          <a:noFill/>
        </p:spPr>
        <p:txBody>
          <a:bodyPr wrap="square" rtlCol="0">
            <a:spAutoFit/>
          </a:bodyPr>
          <a:lstStyle/>
          <a:p>
            <a:pPr marL="0" indent="0">
              <a:buNone/>
            </a:pPr>
            <a:r>
              <a:rPr lang="es-CO" sz="2400" dirty="0">
                <a:solidFill>
                  <a:schemeClr val="bg1"/>
                </a:solidFill>
              </a:rPr>
              <a:t>Un nodo es una estructura sencilla que almacena información y además hace referencia a algún otro nodo. De manera ejemplificada es como una carta o un correo electrónico que además del documento en sí, posee la dirección del remitente y la del receptor.</a:t>
            </a:r>
          </a:p>
          <a:p>
            <a:pPr marL="0" indent="0">
              <a:buNone/>
            </a:pPr>
            <a:r>
              <a:rPr lang="es-CO" sz="2400" dirty="0">
                <a:solidFill>
                  <a:schemeClr val="bg1"/>
                </a:solidFill>
              </a:rPr>
              <a:t>Utilizamos punteros(el dolor de cabeza de muchos); aunque es más sencillo de como se oye. Por eso, muy frecuentemente van a encontrar los nodos representados de la siguiente manera.</a:t>
            </a:r>
          </a:p>
          <a:p>
            <a:pPr marL="0" indent="0">
              <a:buNone/>
            </a:pPr>
            <a:endParaRPr lang="es-CO" sz="3200" dirty="0">
              <a:solidFill>
                <a:schemeClr val="bg1"/>
              </a:solidFill>
            </a:endParaRPr>
          </a:p>
          <a:p>
            <a:pPr marL="0" indent="0">
              <a:buNone/>
            </a:pPr>
            <a:endParaRPr lang="es-CO" sz="3200" dirty="0">
              <a:solidFill>
                <a:schemeClr val="bg1"/>
              </a:solidFill>
            </a:endParaRPr>
          </a:p>
          <a:p>
            <a:pPr marL="0" indent="0">
              <a:buNone/>
            </a:pPr>
            <a:r>
              <a:rPr lang="es-CO" sz="2400" dirty="0">
                <a:solidFill>
                  <a:schemeClr val="bg1"/>
                </a:solidFill>
              </a:rPr>
              <a:t>La idea es que el puntero() haga referencia a otro objeto del tipo Nodo y el campo de Dato almacene información*</a:t>
            </a:r>
          </a:p>
          <a:p>
            <a:endParaRPr lang="es-CO" dirty="0"/>
          </a:p>
        </p:txBody>
      </p:sp>
      <p:pic>
        <p:nvPicPr>
          <p:cNvPr id="4" name="Picture 2" descr="Nodo">
            <a:extLst>
              <a:ext uri="{FF2B5EF4-FFF2-40B4-BE49-F238E27FC236}">
                <a16:creationId xmlns:a16="http://schemas.microsoft.com/office/drawing/2014/main" id="{D9C50B3D-32CB-4CA1-BB9F-38B7AD49FC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2921" y="4255084"/>
            <a:ext cx="28575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38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FCAF17-60A4-40CA-AB4F-20BAB7B70850}"/>
              </a:ext>
            </a:extLst>
          </p:cNvPr>
          <p:cNvSpPr>
            <a:spLocks noGrp="1"/>
          </p:cNvSpPr>
          <p:nvPr>
            <p:ph type="title"/>
          </p:nvPr>
        </p:nvSpPr>
        <p:spPr>
          <a:xfrm>
            <a:off x="627799" y="695210"/>
            <a:ext cx="7080851" cy="1219633"/>
          </a:xfrm>
        </p:spPr>
        <p:txBody>
          <a:bodyPr/>
          <a:lstStyle/>
          <a:p>
            <a:r>
              <a:rPr lang="es-ES" dirty="0"/>
              <a:t>Lista enlazada</a:t>
            </a:r>
            <a:endParaRPr lang="es-CO" dirty="0"/>
          </a:p>
        </p:txBody>
      </p:sp>
      <p:sp>
        <p:nvSpPr>
          <p:cNvPr id="3" name="CuadroTexto 2">
            <a:extLst>
              <a:ext uri="{FF2B5EF4-FFF2-40B4-BE49-F238E27FC236}">
                <a16:creationId xmlns:a16="http://schemas.microsoft.com/office/drawing/2014/main" id="{01D5AD89-755D-46FD-9D32-432272BF1C5F}"/>
              </a:ext>
            </a:extLst>
          </p:cNvPr>
          <p:cNvSpPr txBox="1"/>
          <p:nvPr/>
        </p:nvSpPr>
        <p:spPr>
          <a:xfrm>
            <a:off x="627799" y="1737421"/>
            <a:ext cx="11204809" cy="2954655"/>
          </a:xfrm>
          <a:prstGeom prst="rect">
            <a:avLst/>
          </a:prstGeom>
          <a:noFill/>
        </p:spPr>
        <p:txBody>
          <a:bodyPr wrap="square" rtlCol="0">
            <a:spAutoFit/>
          </a:bodyPr>
          <a:lstStyle/>
          <a:p>
            <a:pPr marL="0" indent="0" algn="l" fontAlgn="base">
              <a:buNone/>
            </a:pPr>
            <a:r>
              <a:rPr lang="es-CO" sz="2800" b="0" i="0" dirty="0">
                <a:solidFill>
                  <a:schemeClr val="bg1"/>
                </a:solidFill>
                <a:effectLst/>
                <a:latin typeface="Arial" panose="020B0604020202020204" pitchFamily="34" charset="0"/>
              </a:rPr>
              <a:t>Una lista enlazada individualmente contiene un </a:t>
            </a:r>
            <a:r>
              <a:rPr lang="es-CO" sz="2800" b="1" i="0" dirty="0">
                <a:solidFill>
                  <a:schemeClr val="bg1"/>
                </a:solidFill>
                <a:effectLst/>
                <a:latin typeface="Arial" panose="020B0604020202020204" pitchFamily="34" charset="0"/>
              </a:rPr>
              <a:t>puntero único </a:t>
            </a:r>
            <a:r>
              <a:rPr lang="es-CO" sz="2800" b="0" i="0" dirty="0">
                <a:solidFill>
                  <a:schemeClr val="bg1"/>
                </a:solidFill>
                <a:effectLst/>
                <a:latin typeface="Arial" panose="020B0604020202020204" pitchFamily="34" charset="0"/>
              </a:rPr>
              <a:t>conectado a la </a:t>
            </a:r>
            <a:r>
              <a:rPr lang="es-CO" sz="2800" b="1" i="0" dirty="0">
                <a:solidFill>
                  <a:schemeClr val="bg1"/>
                </a:solidFill>
                <a:effectLst/>
                <a:latin typeface="Arial" panose="020B0604020202020204" pitchFamily="34" charset="0"/>
              </a:rPr>
              <a:t>siguiente nodo </a:t>
            </a:r>
            <a:r>
              <a:rPr lang="es-CO" sz="2800" b="0" i="0" dirty="0">
                <a:solidFill>
                  <a:schemeClr val="bg1"/>
                </a:solidFill>
                <a:effectLst/>
                <a:latin typeface="Arial" panose="020B0604020202020204" pitchFamily="34" charset="0"/>
              </a:rPr>
              <a:t>en la lista vinculada. Tenemos que almacenar los datos y el puntero de cada nodo en la lista vinculada.</a:t>
            </a:r>
          </a:p>
          <a:p>
            <a:pPr marL="0" indent="0" algn="l" fontAlgn="base">
              <a:buNone/>
            </a:pPr>
            <a:r>
              <a:rPr lang="es-CO" sz="2800" b="0" i="0" dirty="0">
                <a:solidFill>
                  <a:schemeClr val="bg1"/>
                </a:solidFill>
                <a:effectLst/>
                <a:latin typeface="Arial" panose="020B0604020202020204" pitchFamily="34" charset="0"/>
              </a:rPr>
              <a:t>El último nodo de la lista vinculada contiene </a:t>
            </a:r>
            <a:r>
              <a:rPr lang="es-CO" sz="2800" b="1" i="0" dirty="0">
                <a:solidFill>
                  <a:schemeClr val="bg1"/>
                </a:solidFill>
                <a:effectLst/>
                <a:latin typeface="Arial" panose="020B0604020202020204" pitchFamily="34" charset="0"/>
              </a:rPr>
              <a:t>nulo </a:t>
            </a:r>
            <a:r>
              <a:rPr lang="es-CO" sz="2800" b="0" i="0" dirty="0">
                <a:solidFill>
                  <a:schemeClr val="bg1"/>
                </a:solidFill>
                <a:effectLst/>
                <a:latin typeface="Arial" panose="020B0604020202020204" pitchFamily="34" charset="0"/>
              </a:rPr>
              <a:t>como el siguiente puntero para representar el final de la lista vinculada.</a:t>
            </a:r>
          </a:p>
          <a:p>
            <a:endParaRPr lang="es-CO" dirty="0"/>
          </a:p>
        </p:txBody>
      </p:sp>
      <p:pic>
        <p:nvPicPr>
          <p:cNvPr id="4" name="Picture 2">
            <a:extLst>
              <a:ext uri="{FF2B5EF4-FFF2-40B4-BE49-F238E27FC236}">
                <a16:creationId xmlns:a16="http://schemas.microsoft.com/office/drawing/2014/main" id="{520CA8A4-0BE3-4F6A-8A31-A539D830CF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 t="10935" r="64" b="15227"/>
          <a:stretch/>
        </p:blipFill>
        <p:spPr bwMode="auto">
          <a:xfrm>
            <a:off x="2631516" y="4692076"/>
            <a:ext cx="6723929" cy="1861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241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4E33D0B-4E89-4656-88E7-97BDA57F3451}"/>
              </a:ext>
            </a:extLst>
          </p:cNvPr>
          <p:cNvSpPr txBox="1"/>
          <p:nvPr/>
        </p:nvSpPr>
        <p:spPr>
          <a:xfrm>
            <a:off x="617450" y="815493"/>
            <a:ext cx="11150220" cy="4678204"/>
          </a:xfrm>
          <a:prstGeom prst="rect">
            <a:avLst/>
          </a:prstGeom>
          <a:noFill/>
        </p:spPr>
        <p:txBody>
          <a:bodyPr wrap="square" rtlCol="0">
            <a:spAutoFit/>
          </a:bodyPr>
          <a:lstStyle/>
          <a:p>
            <a:pPr marL="0" indent="0">
              <a:buNone/>
            </a:pPr>
            <a:r>
              <a:rPr lang="es-CO" sz="2800" dirty="0">
                <a:solidFill>
                  <a:schemeClr val="bg1"/>
                </a:solidFill>
              </a:rPr>
              <a:t>La referencia que guarda un nodo a otro nodo se puede considerar un enlace o un puntero hacia el segundo nodo y el salto que los relaciona recibe el nombre de salto de enlace o salto de puntero. El primer nodo de una lista recibe el nombre de cabeza, cabecera o primero y el último es llamado final, cola o último (es el único nodo con la referencia a otro objeto como nula).</a:t>
            </a:r>
          </a:p>
          <a:p>
            <a:pPr marL="0" indent="0">
              <a:buNone/>
            </a:pPr>
            <a:endParaRPr lang="es-CO" sz="2800" dirty="0">
              <a:solidFill>
                <a:schemeClr val="bg1"/>
              </a:solidFill>
            </a:endParaRPr>
          </a:p>
          <a:p>
            <a:pPr marL="0" indent="0">
              <a:buNone/>
            </a:pPr>
            <a:r>
              <a:rPr lang="es-CO" sz="2800" dirty="0">
                <a:solidFill>
                  <a:schemeClr val="bg1"/>
                </a:solidFill>
              </a:rPr>
              <a:t>Un nodo de una lista enlazada simple puede determinar quien se encuentra después de él pero no puede determinar quien se encuentra antes, ya que solo cuenta con la dirección del nodo siguiente pero no del anterior.</a:t>
            </a:r>
          </a:p>
          <a:p>
            <a:endParaRPr lang="es-CO" dirty="0"/>
          </a:p>
        </p:txBody>
      </p:sp>
      <p:pic>
        <p:nvPicPr>
          <p:cNvPr id="4" name="Picture 2">
            <a:extLst>
              <a:ext uri="{FF2B5EF4-FFF2-40B4-BE49-F238E27FC236}">
                <a16:creationId xmlns:a16="http://schemas.microsoft.com/office/drawing/2014/main" id="{D592CC1F-21C6-45C9-9A81-67B8C527D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4246" y="5493697"/>
            <a:ext cx="4600575" cy="73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511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0DF6AB-3CC3-4E7A-A368-E9B5AB954B58}"/>
              </a:ext>
            </a:extLst>
          </p:cNvPr>
          <p:cNvSpPr>
            <a:spLocks noGrp="1"/>
          </p:cNvSpPr>
          <p:nvPr>
            <p:ph type="title"/>
          </p:nvPr>
        </p:nvSpPr>
        <p:spPr>
          <a:xfrm>
            <a:off x="1313487" y="1321810"/>
            <a:ext cx="7080851" cy="1219633"/>
          </a:xfrm>
        </p:spPr>
        <p:txBody>
          <a:bodyPr/>
          <a:lstStyle/>
          <a:p>
            <a:r>
              <a:rPr lang="es-ES" dirty="0"/>
              <a:t>Nodos enlazados</a:t>
            </a:r>
            <a:endParaRPr lang="es-CO" dirty="0"/>
          </a:p>
        </p:txBody>
      </p:sp>
      <p:pic>
        <p:nvPicPr>
          <p:cNvPr id="4" name="Imagen 3">
            <a:extLst>
              <a:ext uri="{FF2B5EF4-FFF2-40B4-BE49-F238E27FC236}">
                <a16:creationId xmlns:a16="http://schemas.microsoft.com/office/drawing/2014/main" id="{530151EE-2CF6-4C8F-BAFE-B4F9AF481BE6}"/>
              </a:ext>
            </a:extLst>
          </p:cNvPr>
          <p:cNvPicPr>
            <a:picLocks noChangeAspect="1"/>
          </p:cNvPicPr>
          <p:nvPr/>
        </p:nvPicPr>
        <p:blipFill>
          <a:blip r:embed="rId2"/>
          <a:stretch>
            <a:fillRect/>
          </a:stretch>
        </p:blipFill>
        <p:spPr>
          <a:xfrm>
            <a:off x="1824820" y="2879678"/>
            <a:ext cx="8233634" cy="2656512"/>
          </a:xfrm>
          <a:prstGeom prst="rect">
            <a:avLst/>
          </a:prstGeom>
        </p:spPr>
      </p:pic>
    </p:spTree>
    <p:extLst>
      <p:ext uri="{BB962C8B-B14F-4D97-AF65-F5344CB8AC3E}">
        <p14:creationId xmlns:p14="http://schemas.microsoft.com/office/powerpoint/2010/main" val="5990708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206468-ED9F-48AC-B3BE-23EBE7EDD2FF}"/>
              </a:ext>
            </a:extLst>
          </p:cNvPr>
          <p:cNvSpPr>
            <a:spLocks noGrp="1"/>
          </p:cNvSpPr>
          <p:nvPr>
            <p:ph type="title"/>
          </p:nvPr>
        </p:nvSpPr>
        <p:spPr>
          <a:xfrm>
            <a:off x="602776" y="1213824"/>
            <a:ext cx="7080851" cy="1219633"/>
          </a:xfrm>
        </p:spPr>
        <p:txBody>
          <a:bodyPr>
            <a:normAutofit/>
          </a:bodyPr>
          <a:lstStyle/>
          <a:p>
            <a:r>
              <a:rPr lang="es-CO" sz="4800" b="1" i="0" u="none" strike="noStrike" baseline="0" dirty="0">
                <a:latin typeface="+mn-lt"/>
              </a:rPr>
              <a:t>Caminos</a:t>
            </a:r>
            <a:endParaRPr lang="es-CO" sz="4800" dirty="0">
              <a:latin typeface="+mn-lt"/>
            </a:endParaRPr>
          </a:p>
        </p:txBody>
      </p:sp>
      <p:sp>
        <p:nvSpPr>
          <p:cNvPr id="3" name="CuadroTexto 2">
            <a:extLst>
              <a:ext uri="{FF2B5EF4-FFF2-40B4-BE49-F238E27FC236}">
                <a16:creationId xmlns:a16="http://schemas.microsoft.com/office/drawing/2014/main" id="{C7A6F923-A357-4771-B35E-A6268F219EC4}"/>
              </a:ext>
            </a:extLst>
          </p:cNvPr>
          <p:cNvSpPr txBox="1"/>
          <p:nvPr/>
        </p:nvSpPr>
        <p:spPr>
          <a:xfrm>
            <a:off x="602776" y="2683865"/>
            <a:ext cx="10658901" cy="1754326"/>
          </a:xfrm>
          <a:prstGeom prst="rect">
            <a:avLst/>
          </a:prstGeom>
          <a:noFill/>
        </p:spPr>
        <p:txBody>
          <a:bodyPr wrap="square" rtlCol="0">
            <a:spAutoFit/>
          </a:bodyPr>
          <a:lstStyle/>
          <a:p>
            <a:r>
              <a:rPr lang="es-ES" sz="3600" dirty="0">
                <a:solidFill>
                  <a:schemeClr val="bg1"/>
                </a:solidFill>
              </a:rPr>
              <a:t>Si se sigue las flechas dadas por la referencia, se denominan camino de la lista.  Los caminos cerrados se denominan ciclos</a:t>
            </a:r>
            <a:endParaRPr lang="es-CO" sz="3600" dirty="0">
              <a:solidFill>
                <a:schemeClr val="bg1"/>
              </a:solidFill>
            </a:endParaRPr>
          </a:p>
        </p:txBody>
      </p:sp>
    </p:spTree>
    <p:extLst>
      <p:ext uri="{BB962C8B-B14F-4D97-AF65-F5344CB8AC3E}">
        <p14:creationId xmlns:p14="http://schemas.microsoft.com/office/powerpoint/2010/main" val="450984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28DA17-2612-422F-A959-B5AE586B4A7C}"/>
              </a:ext>
            </a:extLst>
          </p:cNvPr>
          <p:cNvSpPr>
            <a:spLocks noGrp="1"/>
          </p:cNvSpPr>
          <p:nvPr>
            <p:ph type="title"/>
          </p:nvPr>
        </p:nvSpPr>
        <p:spPr>
          <a:xfrm>
            <a:off x="467325" y="217537"/>
            <a:ext cx="7080851" cy="1219633"/>
          </a:xfrm>
        </p:spPr>
        <p:txBody>
          <a:bodyPr/>
          <a:lstStyle/>
          <a:p>
            <a:r>
              <a:rPr lang="es-ES" dirty="0"/>
              <a:t>Listas doblemente enlazadas</a:t>
            </a:r>
            <a:endParaRPr lang="es-CO" dirty="0"/>
          </a:p>
        </p:txBody>
      </p:sp>
      <p:sp>
        <p:nvSpPr>
          <p:cNvPr id="3" name="CuadroTexto 2">
            <a:extLst>
              <a:ext uri="{FF2B5EF4-FFF2-40B4-BE49-F238E27FC236}">
                <a16:creationId xmlns:a16="http://schemas.microsoft.com/office/drawing/2014/main" id="{5C8BFE7A-B5E1-4511-A883-2C9F4751B45C}"/>
              </a:ext>
            </a:extLst>
          </p:cNvPr>
          <p:cNvSpPr txBox="1"/>
          <p:nvPr/>
        </p:nvSpPr>
        <p:spPr>
          <a:xfrm>
            <a:off x="600502" y="1312752"/>
            <a:ext cx="10795379" cy="3693319"/>
          </a:xfrm>
          <a:prstGeom prst="rect">
            <a:avLst/>
          </a:prstGeom>
          <a:noFill/>
        </p:spPr>
        <p:txBody>
          <a:bodyPr wrap="square" rtlCol="0">
            <a:spAutoFit/>
          </a:bodyPr>
          <a:lstStyle/>
          <a:p>
            <a:r>
              <a:rPr lang="es-ES" sz="2400" dirty="0">
                <a:solidFill>
                  <a:schemeClr val="bg1"/>
                </a:solidFill>
              </a:rPr>
              <a:t>Los nodos cuentan no sólo con una referencia al siguiente, sino además con una referencia al anterior. Esto permite que la lista sea recorrida en ambas direcciones.</a:t>
            </a:r>
          </a:p>
          <a:p>
            <a:endParaRPr lang="es-ES" sz="2400" dirty="0">
              <a:solidFill>
                <a:schemeClr val="bg1"/>
              </a:solidFill>
            </a:endParaRPr>
          </a:p>
          <a:p>
            <a:pPr algn="l"/>
            <a:r>
              <a:rPr lang="es-ES" sz="2400" b="0" i="0" u="none" strike="noStrike" baseline="0" dirty="0">
                <a:solidFill>
                  <a:schemeClr val="bg1"/>
                </a:solidFill>
                <a:latin typeface="URWPalladioL-Roma"/>
              </a:rPr>
              <a:t>Entre las desventajas podemos mencionar que al tener que mantener dos referencias el código</a:t>
            </a:r>
          </a:p>
          <a:p>
            <a:pPr algn="l"/>
            <a:r>
              <a:rPr lang="es-ES" sz="2400" b="0" i="0" u="none" strike="noStrike" baseline="0" dirty="0">
                <a:solidFill>
                  <a:schemeClr val="bg1"/>
                </a:solidFill>
                <a:latin typeface="URWPalladioL-Roma"/>
              </a:rPr>
              <a:t>se vuelve más complejo, y también que ocupa más espacio en memoria.</a:t>
            </a:r>
            <a:endParaRPr lang="es-ES" sz="2400" dirty="0">
              <a:solidFill>
                <a:schemeClr val="bg1"/>
              </a:solidFill>
            </a:endParaRPr>
          </a:p>
          <a:p>
            <a:endParaRPr lang="es-ES" sz="2400" dirty="0">
              <a:solidFill>
                <a:schemeClr val="bg1"/>
              </a:solidFill>
            </a:endParaRPr>
          </a:p>
          <a:p>
            <a:r>
              <a:rPr lang="es-CO" sz="2400" dirty="0">
                <a:solidFill>
                  <a:schemeClr val="bg1"/>
                </a:solidFill>
              </a:rPr>
              <a:t>El puntero anterior del primer nodo es nulo y el siguiente puntero del último nodo es nulo para representar el final de la lista enlazada en ambos lados.</a:t>
            </a:r>
          </a:p>
          <a:p>
            <a:endParaRPr lang="es-ES" dirty="0"/>
          </a:p>
        </p:txBody>
      </p:sp>
      <p:pic>
        <p:nvPicPr>
          <p:cNvPr id="4" name="Picture 2">
            <a:extLst>
              <a:ext uri="{FF2B5EF4-FFF2-40B4-BE49-F238E27FC236}">
                <a16:creationId xmlns:a16="http://schemas.microsoft.com/office/drawing/2014/main" id="{441E19EA-8F67-43CD-8034-409DE9F7B7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468" b="12778"/>
          <a:stretch/>
        </p:blipFill>
        <p:spPr bwMode="auto">
          <a:xfrm>
            <a:off x="2475662" y="4732870"/>
            <a:ext cx="6804816" cy="1907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679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9D6AA7-B76C-4FBB-8566-F0FE73E15A84}"/>
              </a:ext>
            </a:extLst>
          </p:cNvPr>
          <p:cNvSpPr>
            <a:spLocks noGrp="1"/>
          </p:cNvSpPr>
          <p:nvPr>
            <p:ph type="title"/>
          </p:nvPr>
        </p:nvSpPr>
        <p:spPr>
          <a:xfrm>
            <a:off x="2432603" y="2687782"/>
            <a:ext cx="8212651" cy="1219633"/>
          </a:xfrm>
        </p:spPr>
        <p:txBody>
          <a:bodyPr>
            <a:normAutofit fontScale="90000"/>
          </a:bodyPr>
          <a:lstStyle/>
          <a:p>
            <a:r>
              <a:rPr lang="es-CO" dirty="0"/>
              <a:t>https://quizizz.com/join?gc=18255738</a:t>
            </a:r>
          </a:p>
        </p:txBody>
      </p:sp>
    </p:spTree>
    <p:extLst>
      <p:ext uri="{BB962C8B-B14F-4D97-AF65-F5344CB8AC3E}">
        <p14:creationId xmlns:p14="http://schemas.microsoft.com/office/powerpoint/2010/main" val="1597291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570B8-8F8A-490E-9F92-41F91D3694D5}"/>
              </a:ext>
            </a:extLst>
          </p:cNvPr>
          <p:cNvSpPr>
            <a:spLocks noGrp="1"/>
          </p:cNvSpPr>
          <p:nvPr>
            <p:ph type="title"/>
          </p:nvPr>
        </p:nvSpPr>
        <p:spPr>
          <a:xfrm>
            <a:off x="822167" y="1050050"/>
            <a:ext cx="7080851" cy="1219633"/>
          </a:xfrm>
        </p:spPr>
        <p:txBody>
          <a:bodyPr>
            <a:normAutofit fontScale="90000"/>
          </a:bodyPr>
          <a:lstStyle/>
          <a:p>
            <a:r>
              <a:rPr lang="es-ES" dirty="0"/>
              <a:t>Temario</a:t>
            </a:r>
            <a:br>
              <a:rPr lang="es-ES" dirty="0"/>
            </a:br>
            <a:endParaRPr lang="es-CO" dirty="0"/>
          </a:p>
        </p:txBody>
      </p:sp>
      <p:sp>
        <p:nvSpPr>
          <p:cNvPr id="3" name="CuadroTexto 2">
            <a:extLst>
              <a:ext uri="{FF2B5EF4-FFF2-40B4-BE49-F238E27FC236}">
                <a16:creationId xmlns:a16="http://schemas.microsoft.com/office/drawing/2014/main" id="{6BDD0F31-CB3E-4C0A-B47D-E02355CD61DD}"/>
              </a:ext>
            </a:extLst>
          </p:cNvPr>
          <p:cNvSpPr txBox="1"/>
          <p:nvPr/>
        </p:nvSpPr>
        <p:spPr>
          <a:xfrm>
            <a:off x="941695" y="2388358"/>
            <a:ext cx="8625385" cy="2862322"/>
          </a:xfrm>
          <a:prstGeom prst="rect">
            <a:avLst/>
          </a:prstGeom>
          <a:noFill/>
        </p:spPr>
        <p:txBody>
          <a:bodyPr wrap="square" rtlCol="0">
            <a:spAutoFit/>
          </a:bodyPr>
          <a:lstStyle/>
          <a:p>
            <a:pPr marL="285750" indent="-285750">
              <a:buFont typeface="Arial" panose="020B0604020202020204" pitchFamily="34" charset="0"/>
              <a:buChar char="•"/>
            </a:pPr>
            <a:r>
              <a:rPr lang="es-ES" sz="3600" dirty="0">
                <a:solidFill>
                  <a:schemeClr val="bg1"/>
                </a:solidFill>
              </a:rPr>
              <a:t>Arreglos de dos dimensiones (Matrices)</a:t>
            </a:r>
          </a:p>
          <a:p>
            <a:pPr marL="285750" indent="-285750">
              <a:buFont typeface="Arial" panose="020B0604020202020204" pitchFamily="34" charset="0"/>
              <a:buChar char="•"/>
            </a:pPr>
            <a:r>
              <a:rPr lang="es-ES" sz="3600" dirty="0">
                <a:solidFill>
                  <a:schemeClr val="bg1"/>
                </a:solidFill>
              </a:rPr>
              <a:t>Listas ligadas</a:t>
            </a:r>
          </a:p>
          <a:p>
            <a:pPr marL="285750" indent="-285750">
              <a:buFont typeface="Arial" panose="020B0604020202020204" pitchFamily="34" charset="0"/>
              <a:buChar char="•"/>
            </a:pPr>
            <a:r>
              <a:rPr lang="es-ES" sz="3600" dirty="0">
                <a:solidFill>
                  <a:schemeClr val="bg1"/>
                </a:solidFill>
              </a:rPr>
              <a:t>Pilas</a:t>
            </a:r>
          </a:p>
          <a:p>
            <a:pPr marL="285750" indent="-285750">
              <a:buFont typeface="Arial" panose="020B0604020202020204" pitchFamily="34" charset="0"/>
              <a:buChar char="•"/>
            </a:pPr>
            <a:r>
              <a:rPr lang="es-ES" sz="3600" dirty="0">
                <a:solidFill>
                  <a:schemeClr val="bg1"/>
                </a:solidFill>
              </a:rPr>
              <a:t>Colas</a:t>
            </a:r>
            <a:endParaRPr lang="es-CO" sz="3600" dirty="0">
              <a:solidFill>
                <a:schemeClr val="bg1"/>
              </a:solidFill>
            </a:endParaRPr>
          </a:p>
          <a:p>
            <a:pPr marL="285750" indent="-285750">
              <a:buFont typeface="Arial" panose="020B0604020202020204" pitchFamily="34" charset="0"/>
              <a:buChar char="•"/>
            </a:pPr>
            <a:endParaRPr lang="es-CO" sz="3600" dirty="0">
              <a:solidFill>
                <a:schemeClr val="bg1"/>
              </a:solidFill>
            </a:endParaRPr>
          </a:p>
        </p:txBody>
      </p:sp>
    </p:spTree>
    <p:extLst>
      <p:ext uri="{BB962C8B-B14F-4D97-AF65-F5344CB8AC3E}">
        <p14:creationId xmlns:p14="http://schemas.microsoft.com/office/powerpoint/2010/main" val="233368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C427CB-8146-4693-B19D-C833EFE46840}"/>
              </a:ext>
            </a:extLst>
          </p:cNvPr>
          <p:cNvSpPr>
            <a:spLocks noGrp="1"/>
          </p:cNvSpPr>
          <p:nvPr>
            <p:ph type="title"/>
          </p:nvPr>
        </p:nvSpPr>
        <p:spPr>
          <a:xfrm>
            <a:off x="699337" y="626970"/>
            <a:ext cx="7080851" cy="1219633"/>
          </a:xfrm>
        </p:spPr>
        <p:txBody>
          <a:bodyPr/>
          <a:lstStyle/>
          <a:p>
            <a:r>
              <a:rPr lang="es-ES" dirty="0"/>
              <a:t>Pilas</a:t>
            </a:r>
            <a:endParaRPr lang="es-CO" dirty="0"/>
          </a:p>
        </p:txBody>
      </p:sp>
      <p:sp>
        <p:nvSpPr>
          <p:cNvPr id="3" name="CuadroTexto 2">
            <a:extLst>
              <a:ext uri="{FF2B5EF4-FFF2-40B4-BE49-F238E27FC236}">
                <a16:creationId xmlns:a16="http://schemas.microsoft.com/office/drawing/2014/main" id="{A208F4ED-2E72-4BCC-8888-5DEE2A963880}"/>
              </a:ext>
            </a:extLst>
          </p:cNvPr>
          <p:cNvSpPr txBox="1"/>
          <p:nvPr/>
        </p:nvSpPr>
        <p:spPr>
          <a:xfrm>
            <a:off x="699337" y="1710870"/>
            <a:ext cx="9758149" cy="1754326"/>
          </a:xfrm>
          <a:prstGeom prst="rect">
            <a:avLst/>
          </a:prstGeom>
          <a:noFill/>
        </p:spPr>
        <p:txBody>
          <a:bodyPr wrap="square" rtlCol="0">
            <a:spAutoFit/>
          </a:bodyPr>
          <a:lstStyle/>
          <a:p>
            <a:pPr marL="571500" indent="-571500">
              <a:buFont typeface="Arial" panose="020B0604020202020204" pitchFamily="34" charset="0"/>
              <a:buChar char="•"/>
            </a:pPr>
            <a:r>
              <a:rPr lang="es-ES" sz="3600" dirty="0">
                <a:solidFill>
                  <a:schemeClr val="bg1"/>
                </a:solidFill>
              </a:rPr>
              <a:t>Pilas con funciones</a:t>
            </a:r>
          </a:p>
          <a:p>
            <a:pPr marL="571500" indent="-571500">
              <a:buFont typeface="Arial" panose="020B0604020202020204" pitchFamily="34" charset="0"/>
              <a:buChar char="•"/>
            </a:pPr>
            <a:r>
              <a:rPr lang="es-ES" sz="3600" dirty="0">
                <a:solidFill>
                  <a:schemeClr val="bg1"/>
                </a:solidFill>
              </a:rPr>
              <a:t>Recursión</a:t>
            </a:r>
          </a:p>
          <a:p>
            <a:pPr marL="571500" indent="-571500">
              <a:buFont typeface="Arial" panose="020B0604020202020204" pitchFamily="34" charset="0"/>
              <a:buChar char="•"/>
            </a:pPr>
            <a:r>
              <a:rPr lang="es-ES" sz="3600" dirty="0">
                <a:solidFill>
                  <a:schemeClr val="bg1"/>
                </a:solidFill>
              </a:rPr>
              <a:t>Pilas con listas</a:t>
            </a:r>
          </a:p>
        </p:txBody>
      </p:sp>
    </p:spTree>
    <p:extLst>
      <p:ext uri="{BB962C8B-B14F-4D97-AF65-F5344CB8AC3E}">
        <p14:creationId xmlns:p14="http://schemas.microsoft.com/office/powerpoint/2010/main" val="1036262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C427CB-8146-4693-B19D-C833EFE46840}"/>
              </a:ext>
            </a:extLst>
          </p:cNvPr>
          <p:cNvSpPr>
            <a:spLocks noGrp="1"/>
          </p:cNvSpPr>
          <p:nvPr>
            <p:ph type="title"/>
          </p:nvPr>
        </p:nvSpPr>
        <p:spPr>
          <a:xfrm>
            <a:off x="699337" y="626970"/>
            <a:ext cx="7080851" cy="1219633"/>
          </a:xfrm>
        </p:spPr>
        <p:txBody>
          <a:bodyPr/>
          <a:lstStyle/>
          <a:p>
            <a:r>
              <a:rPr lang="es-ES" dirty="0"/>
              <a:t>Pilas</a:t>
            </a:r>
            <a:endParaRPr lang="es-CO" dirty="0"/>
          </a:p>
        </p:txBody>
      </p:sp>
      <p:sp>
        <p:nvSpPr>
          <p:cNvPr id="3" name="CuadroTexto 2">
            <a:extLst>
              <a:ext uri="{FF2B5EF4-FFF2-40B4-BE49-F238E27FC236}">
                <a16:creationId xmlns:a16="http://schemas.microsoft.com/office/drawing/2014/main" id="{A208F4ED-2E72-4BCC-8888-5DEE2A963880}"/>
              </a:ext>
            </a:extLst>
          </p:cNvPr>
          <p:cNvSpPr txBox="1"/>
          <p:nvPr/>
        </p:nvSpPr>
        <p:spPr>
          <a:xfrm>
            <a:off x="699337" y="1710870"/>
            <a:ext cx="9758149" cy="4524315"/>
          </a:xfrm>
          <a:prstGeom prst="rect">
            <a:avLst/>
          </a:prstGeom>
          <a:noFill/>
        </p:spPr>
        <p:txBody>
          <a:bodyPr wrap="square" rtlCol="0">
            <a:spAutoFit/>
          </a:bodyPr>
          <a:lstStyle/>
          <a:p>
            <a:r>
              <a:rPr lang="es-ES" sz="3600" dirty="0">
                <a:solidFill>
                  <a:schemeClr val="bg1"/>
                </a:solidFill>
              </a:rPr>
              <a:t>Permite procesar los datos inversos al orden que fueron guardados, se utiliza</a:t>
            </a:r>
          </a:p>
          <a:p>
            <a:endParaRPr lang="es-ES" sz="3600" dirty="0">
              <a:solidFill>
                <a:schemeClr val="bg1"/>
              </a:solidFill>
            </a:endParaRPr>
          </a:p>
          <a:p>
            <a:pPr marL="571500" indent="-571500">
              <a:buFont typeface="Arial" panose="020B0604020202020204" pitchFamily="34" charset="0"/>
              <a:buChar char="•"/>
            </a:pPr>
            <a:r>
              <a:rPr lang="es-ES" sz="3600" dirty="0">
                <a:solidFill>
                  <a:schemeClr val="bg1"/>
                </a:solidFill>
              </a:rPr>
              <a:t>apilar: consiste en insertar un registro al principio de una lista ligada</a:t>
            </a:r>
          </a:p>
          <a:p>
            <a:pPr marL="571500" indent="-571500">
              <a:buFont typeface="Arial" panose="020B0604020202020204" pitchFamily="34" charset="0"/>
              <a:buChar char="•"/>
            </a:pPr>
            <a:r>
              <a:rPr lang="es-ES" sz="3600" dirty="0" err="1">
                <a:solidFill>
                  <a:schemeClr val="bg1"/>
                </a:solidFill>
              </a:rPr>
              <a:t>desapilar</a:t>
            </a:r>
            <a:r>
              <a:rPr lang="es-ES" sz="3600" dirty="0">
                <a:solidFill>
                  <a:schemeClr val="bg1"/>
                </a:solidFill>
              </a:rPr>
              <a:t>: consiste en eliminar el primer nodo de la lista y retornar el dato que se hallaba en ese nodo</a:t>
            </a:r>
            <a:endParaRPr lang="es-CO" sz="3600" dirty="0">
              <a:solidFill>
                <a:schemeClr val="bg1"/>
              </a:solidFill>
            </a:endParaRPr>
          </a:p>
        </p:txBody>
      </p:sp>
    </p:spTree>
    <p:extLst>
      <p:ext uri="{BB962C8B-B14F-4D97-AF65-F5344CB8AC3E}">
        <p14:creationId xmlns:p14="http://schemas.microsoft.com/office/powerpoint/2010/main" val="3012137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6B0976-908F-4872-A4B5-05F6E9011A73}"/>
              </a:ext>
            </a:extLst>
          </p:cNvPr>
          <p:cNvSpPr>
            <a:spLocks noGrp="1"/>
          </p:cNvSpPr>
          <p:nvPr>
            <p:ph type="title"/>
          </p:nvPr>
        </p:nvSpPr>
        <p:spPr>
          <a:xfrm>
            <a:off x="736979" y="3124510"/>
            <a:ext cx="11341290" cy="1219633"/>
          </a:xfrm>
        </p:spPr>
        <p:txBody>
          <a:bodyPr>
            <a:normAutofit fontScale="90000"/>
          </a:bodyPr>
          <a:lstStyle/>
          <a:p>
            <a:r>
              <a:rPr lang="es-ES" dirty="0"/>
              <a:t>Una pila es una lista ordenada en la cual todas las operaciones (inserción y borrado) se efectúan en un solo extremo llamado </a:t>
            </a:r>
            <a:r>
              <a:rPr lang="es-ES" b="1" dirty="0"/>
              <a:t>tope</a:t>
            </a:r>
            <a:r>
              <a:rPr lang="es-ES" dirty="0"/>
              <a:t>. Es una estructura </a:t>
            </a:r>
            <a:r>
              <a:rPr lang="es-ES" b="1" dirty="0"/>
              <a:t>LIFO</a:t>
            </a:r>
            <a:r>
              <a:rPr lang="es-ES" dirty="0"/>
              <a:t> (</a:t>
            </a:r>
            <a:r>
              <a:rPr lang="es-ES" b="1" dirty="0" err="1"/>
              <a:t>L</a:t>
            </a:r>
            <a:r>
              <a:rPr lang="es-ES" dirty="0" err="1"/>
              <a:t>ast</a:t>
            </a:r>
            <a:r>
              <a:rPr lang="es-ES" b="1" dirty="0"/>
              <a:t> I</a:t>
            </a:r>
            <a:r>
              <a:rPr lang="es-ES" dirty="0"/>
              <a:t>nput </a:t>
            </a:r>
            <a:r>
              <a:rPr lang="es-ES" b="1" dirty="0" err="1"/>
              <a:t>F</a:t>
            </a:r>
            <a:r>
              <a:rPr lang="es-ES" dirty="0" err="1"/>
              <a:t>irst</a:t>
            </a:r>
            <a:r>
              <a:rPr lang="es-ES" dirty="0"/>
              <a:t> Output), que son las iniciales de las palabras en inglés “último en entrar primero en salir”, debido a que los datos almacenados en ella se retiran en orden inverso al que fueron entrados. </a:t>
            </a:r>
            <a:endParaRPr lang="es-CO" dirty="0"/>
          </a:p>
        </p:txBody>
      </p:sp>
    </p:spTree>
    <p:extLst>
      <p:ext uri="{BB962C8B-B14F-4D97-AF65-F5344CB8AC3E}">
        <p14:creationId xmlns:p14="http://schemas.microsoft.com/office/powerpoint/2010/main" val="907383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9818ED-85CC-4FAA-94B4-9B902D6E6779}"/>
              </a:ext>
            </a:extLst>
          </p:cNvPr>
          <p:cNvSpPr>
            <a:spLocks noGrp="1"/>
          </p:cNvSpPr>
          <p:nvPr>
            <p:ph type="title"/>
          </p:nvPr>
        </p:nvSpPr>
        <p:spPr>
          <a:xfrm>
            <a:off x="590155" y="749800"/>
            <a:ext cx="8963278" cy="1219633"/>
          </a:xfrm>
        </p:spPr>
        <p:txBody>
          <a:bodyPr>
            <a:normAutofit/>
          </a:bodyPr>
          <a:lstStyle/>
          <a:p>
            <a:r>
              <a:rPr lang="es-ES" dirty="0"/>
              <a:t>Operaciones realizadas por la clase Pila</a:t>
            </a:r>
            <a:endParaRPr lang="es-CO" dirty="0"/>
          </a:p>
        </p:txBody>
      </p:sp>
      <p:sp>
        <p:nvSpPr>
          <p:cNvPr id="3" name="CuadroTexto 2">
            <a:extLst>
              <a:ext uri="{FF2B5EF4-FFF2-40B4-BE49-F238E27FC236}">
                <a16:creationId xmlns:a16="http://schemas.microsoft.com/office/drawing/2014/main" id="{995B9381-84C1-4702-B602-3AB196405B23}"/>
              </a:ext>
            </a:extLst>
          </p:cNvPr>
          <p:cNvSpPr txBox="1"/>
          <p:nvPr/>
        </p:nvSpPr>
        <p:spPr>
          <a:xfrm>
            <a:off x="732430" y="2333767"/>
            <a:ext cx="10727140" cy="3046988"/>
          </a:xfrm>
          <a:prstGeom prst="rect">
            <a:avLst/>
          </a:prstGeom>
          <a:noFill/>
        </p:spPr>
        <p:txBody>
          <a:bodyPr wrap="square" rtlCol="0">
            <a:spAutoFit/>
          </a:bodyPr>
          <a:lstStyle/>
          <a:p>
            <a:pPr marL="285750" indent="-285750">
              <a:buFont typeface="Arial" panose="020B0604020202020204" pitchFamily="34" charset="0"/>
              <a:buChar char="•"/>
            </a:pPr>
            <a:r>
              <a:rPr lang="es-ES" sz="3200" dirty="0">
                <a:solidFill>
                  <a:schemeClr val="bg1"/>
                </a:solidFill>
              </a:rPr>
              <a:t>__</a:t>
            </a:r>
            <a:r>
              <a:rPr lang="es-ES" sz="3200" dirty="0" err="1">
                <a:solidFill>
                  <a:schemeClr val="bg1"/>
                </a:solidFill>
              </a:rPr>
              <a:t>init</a:t>
            </a:r>
            <a:r>
              <a:rPr lang="es-ES" sz="3200" dirty="0">
                <a:solidFill>
                  <a:schemeClr val="bg1"/>
                </a:solidFill>
              </a:rPr>
              <a:t>__: inicializa una pila nueva, vacía</a:t>
            </a:r>
          </a:p>
          <a:p>
            <a:pPr marL="285750" indent="-285750">
              <a:buFont typeface="Arial" panose="020B0604020202020204" pitchFamily="34" charset="0"/>
              <a:buChar char="•"/>
            </a:pPr>
            <a:r>
              <a:rPr lang="es-ES" sz="3200" dirty="0">
                <a:solidFill>
                  <a:schemeClr val="bg1"/>
                </a:solidFill>
              </a:rPr>
              <a:t>apilar: agrega un nuevo elemento a la pila</a:t>
            </a:r>
          </a:p>
          <a:p>
            <a:pPr marL="285750" indent="-285750">
              <a:buFont typeface="Arial" panose="020B0604020202020204" pitchFamily="34" charset="0"/>
              <a:buChar char="•"/>
            </a:pPr>
            <a:r>
              <a:rPr lang="es-ES" sz="3200" dirty="0" err="1">
                <a:solidFill>
                  <a:schemeClr val="bg1"/>
                </a:solidFill>
              </a:rPr>
              <a:t>desapilar</a:t>
            </a:r>
            <a:r>
              <a:rPr lang="es-ES" sz="3200" dirty="0">
                <a:solidFill>
                  <a:schemeClr val="bg1"/>
                </a:solidFill>
              </a:rPr>
              <a:t>: Elimina el tope de la pila y lo devuelve</a:t>
            </a:r>
            <a:r>
              <a:rPr lang="es-CO" sz="3200" dirty="0">
                <a:solidFill>
                  <a:schemeClr val="bg1"/>
                </a:solidFill>
              </a:rPr>
              <a:t>. El elemento que se devuelve es siempre el último que se agregó</a:t>
            </a:r>
          </a:p>
          <a:p>
            <a:pPr marL="285750" indent="-285750">
              <a:buFont typeface="Arial" panose="020B0604020202020204" pitchFamily="34" charset="0"/>
              <a:buChar char="•"/>
            </a:pPr>
            <a:r>
              <a:rPr lang="es-CO" sz="3200" dirty="0" err="1">
                <a:solidFill>
                  <a:schemeClr val="bg1"/>
                </a:solidFill>
              </a:rPr>
              <a:t>es_vacia</a:t>
            </a:r>
            <a:r>
              <a:rPr lang="es-CO" sz="3200" dirty="0">
                <a:solidFill>
                  <a:schemeClr val="bg1"/>
                </a:solidFill>
              </a:rPr>
              <a:t>: devuelve True o False según si la pila está vacía o no</a:t>
            </a:r>
          </a:p>
          <a:p>
            <a:pPr marL="285750" indent="-285750">
              <a:buFont typeface="Arial" panose="020B0604020202020204" pitchFamily="34" charset="0"/>
              <a:buChar char="•"/>
            </a:pPr>
            <a:r>
              <a:rPr lang="es-CO" sz="3200" dirty="0" err="1">
                <a:solidFill>
                  <a:schemeClr val="bg1"/>
                </a:solidFill>
              </a:rPr>
              <a:t>mostrarPila</a:t>
            </a:r>
            <a:r>
              <a:rPr lang="es-CO" sz="3200" dirty="0">
                <a:solidFill>
                  <a:schemeClr val="bg1"/>
                </a:solidFill>
              </a:rPr>
              <a:t>: imprime lo que tiene la pila</a:t>
            </a:r>
            <a:endParaRPr lang="es-ES" sz="3200" dirty="0">
              <a:solidFill>
                <a:schemeClr val="bg1"/>
              </a:solidFill>
            </a:endParaRPr>
          </a:p>
        </p:txBody>
      </p:sp>
    </p:spTree>
    <p:extLst>
      <p:ext uri="{BB962C8B-B14F-4D97-AF65-F5344CB8AC3E}">
        <p14:creationId xmlns:p14="http://schemas.microsoft.com/office/powerpoint/2010/main" val="1431234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313AB1-063F-4FB5-BC65-ED5F002F2840}"/>
              </a:ext>
            </a:extLst>
          </p:cNvPr>
          <p:cNvSpPr>
            <a:spLocks noGrp="1"/>
          </p:cNvSpPr>
          <p:nvPr>
            <p:ph type="title"/>
          </p:nvPr>
        </p:nvSpPr>
        <p:spPr>
          <a:xfrm>
            <a:off x="644746" y="517788"/>
            <a:ext cx="7080851" cy="1219633"/>
          </a:xfrm>
        </p:spPr>
        <p:txBody>
          <a:bodyPr/>
          <a:lstStyle/>
          <a:p>
            <a:r>
              <a:rPr lang="es-ES" dirty="0"/>
              <a:t>Colas</a:t>
            </a:r>
            <a:endParaRPr lang="es-CO" dirty="0"/>
          </a:p>
        </p:txBody>
      </p:sp>
      <p:sp>
        <p:nvSpPr>
          <p:cNvPr id="3" name="CuadroTexto 2">
            <a:extLst>
              <a:ext uri="{FF2B5EF4-FFF2-40B4-BE49-F238E27FC236}">
                <a16:creationId xmlns:a16="http://schemas.microsoft.com/office/drawing/2014/main" id="{402BE291-59B0-4C8B-A2F7-BFFAB49984A4}"/>
              </a:ext>
            </a:extLst>
          </p:cNvPr>
          <p:cNvSpPr txBox="1"/>
          <p:nvPr/>
        </p:nvSpPr>
        <p:spPr>
          <a:xfrm>
            <a:off x="644746" y="1641422"/>
            <a:ext cx="10536071" cy="3539430"/>
          </a:xfrm>
          <a:prstGeom prst="rect">
            <a:avLst/>
          </a:prstGeom>
          <a:noFill/>
        </p:spPr>
        <p:txBody>
          <a:bodyPr wrap="square" rtlCol="0">
            <a:spAutoFit/>
          </a:bodyPr>
          <a:lstStyle/>
          <a:p>
            <a:r>
              <a:rPr lang="es-ES" sz="3200" dirty="0">
                <a:solidFill>
                  <a:schemeClr val="bg1"/>
                </a:solidFill>
              </a:rPr>
              <a:t>Es una lista ordenada que permite almacenar y recuperar datos. La cola presenta un modo de acceso a sus elementos de tipo FIFO (del inglés </a:t>
            </a:r>
            <a:r>
              <a:rPr lang="es-ES" sz="3200" dirty="0" err="1">
                <a:solidFill>
                  <a:schemeClr val="bg1"/>
                </a:solidFill>
              </a:rPr>
              <a:t>First</a:t>
            </a:r>
            <a:r>
              <a:rPr lang="es-ES" sz="3200" dirty="0">
                <a:solidFill>
                  <a:schemeClr val="bg1"/>
                </a:solidFill>
              </a:rPr>
              <a:t> In </a:t>
            </a:r>
            <a:r>
              <a:rPr lang="es-ES" sz="3200" dirty="0" err="1">
                <a:solidFill>
                  <a:schemeClr val="bg1"/>
                </a:solidFill>
              </a:rPr>
              <a:t>First</a:t>
            </a:r>
            <a:r>
              <a:rPr lang="es-ES" sz="3200" dirty="0">
                <a:solidFill>
                  <a:schemeClr val="bg1"/>
                </a:solidFill>
              </a:rPr>
              <a:t> </a:t>
            </a:r>
            <a:r>
              <a:rPr lang="es-ES" sz="3200" dirty="0" err="1">
                <a:solidFill>
                  <a:schemeClr val="bg1"/>
                </a:solidFill>
              </a:rPr>
              <a:t>Out</a:t>
            </a:r>
            <a:r>
              <a:rPr lang="es-ES" sz="3200" dirty="0">
                <a:solidFill>
                  <a:schemeClr val="bg1"/>
                </a:solidFill>
              </a:rPr>
              <a:t>, «Primero en entrar, primero en salir»), se utiliza</a:t>
            </a:r>
          </a:p>
          <a:p>
            <a:endParaRPr lang="es-ES" sz="3200" dirty="0">
              <a:solidFill>
                <a:schemeClr val="bg1"/>
              </a:solidFill>
            </a:endParaRPr>
          </a:p>
          <a:p>
            <a:pPr marL="457200" indent="-457200">
              <a:buFont typeface="Arial" panose="020B0604020202020204" pitchFamily="34" charset="0"/>
              <a:buChar char="•"/>
            </a:pPr>
            <a:r>
              <a:rPr lang="es-ES" sz="3200" b="1" dirty="0">
                <a:solidFill>
                  <a:schemeClr val="bg1"/>
                </a:solidFill>
              </a:rPr>
              <a:t>Encolar: </a:t>
            </a:r>
            <a:r>
              <a:rPr lang="es-ES" sz="3200" dirty="0">
                <a:solidFill>
                  <a:schemeClr val="bg1"/>
                </a:solidFill>
              </a:rPr>
              <a:t> agrega un nuevo elemento al final de la cola</a:t>
            </a:r>
          </a:p>
          <a:p>
            <a:pPr marL="457200" indent="-457200">
              <a:buFont typeface="Arial" panose="020B0604020202020204" pitchFamily="34" charset="0"/>
              <a:buChar char="•"/>
            </a:pPr>
            <a:r>
              <a:rPr lang="es-ES" sz="3200" b="1" dirty="0">
                <a:solidFill>
                  <a:schemeClr val="bg1"/>
                </a:solidFill>
              </a:rPr>
              <a:t>Desencolar</a:t>
            </a:r>
            <a:r>
              <a:rPr lang="es-ES" sz="3200" dirty="0">
                <a:solidFill>
                  <a:schemeClr val="bg1"/>
                </a:solidFill>
              </a:rPr>
              <a:t>: elimina el primero de la cola y lo devuelve</a:t>
            </a:r>
            <a:endParaRPr lang="es-CO" sz="3200" dirty="0">
              <a:solidFill>
                <a:schemeClr val="bg1"/>
              </a:solidFill>
            </a:endParaRPr>
          </a:p>
        </p:txBody>
      </p:sp>
    </p:spTree>
    <p:extLst>
      <p:ext uri="{BB962C8B-B14F-4D97-AF65-F5344CB8AC3E}">
        <p14:creationId xmlns:p14="http://schemas.microsoft.com/office/powerpoint/2010/main" val="3581845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EB237D-7581-46E7-97D4-C4ECA4AD4F64}"/>
              </a:ext>
            </a:extLst>
          </p:cNvPr>
          <p:cNvSpPr>
            <a:spLocks noGrp="1"/>
          </p:cNvSpPr>
          <p:nvPr>
            <p:ph type="title"/>
          </p:nvPr>
        </p:nvSpPr>
        <p:spPr>
          <a:xfrm>
            <a:off x="1078173" y="2687781"/>
            <a:ext cx="10222173" cy="1829627"/>
          </a:xfrm>
        </p:spPr>
        <p:txBody>
          <a:bodyPr>
            <a:normAutofit fontScale="90000"/>
          </a:bodyPr>
          <a:lstStyle/>
          <a:p>
            <a:r>
              <a:rPr lang="es-E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Matrices </a:t>
            </a:r>
            <a:br>
              <a:rPr lang="es-E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br>
            <a:r>
              <a:rPr lang="es-CO" sz="4400" dirty="0">
                <a:effectLst/>
                <a:latin typeface="Calibri" panose="020F0502020204030204" pitchFamily="34" charset="0"/>
                <a:ea typeface="Calibri" panose="020F0502020204030204" pitchFamily="34" charset="0"/>
                <a:cs typeface="Times New Roman" panose="02020603050405020304" pitchFamily="18" charset="0"/>
              </a:rPr>
              <a:t>¿Que son?</a:t>
            </a:r>
            <a:br>
              <a:rPr lang="es-CO" sz="4400" dirty="0">
                <a:effectLst/>
                <a:latin typeface="Calibri" panose="020F0502020204030204" pitchFamily="34" charset="0"/>
                <a:ea typeface="Calibri" panose="020F0502020204030204" pitchFamily="34" charset="0"/>
                <a:cs typeface="Times New Roman" panose="02020603050405020304" pitchFamily="18" charset="0"/>
              </a:rPr>
            </a:br>
            <a:r>
              <a:rPr lang="es-CO" sz="4400" dirty="0">
                <a:effectLst/>
                <a:latin typeface="Calibri" panose="020F0502020204030204" pitchFamily="34" charset="0"/>
                <a:ea typeface="Calibri" panose="020F0502020204030204" pitchFamily="34" charset="0"/>
                <a:cs typeface="Times New Roman" panose="02020603050405020304" pitchFamily="18" charset="0"/>
              </a:rPr>
              <a:t>Índices de los elementos dentro de una matriz</a:t>
            </a:r>
            <a:br>
              <a:rPr lang="es-CO" sz="4400" dirty="0">
                <a:effectLst/>
                <a:latin typeface="Calibri" panose="020F0502020204030204" pitchFamily="34" charset="0"/>
                <a:ea typeface="Calibri" panose="020F0502020204030204" pitchFamily="34" charset="0"/>
                <a:cs typeface="Times New Roman" panose="02020603050405020304" pitchFamily="18" charset="0"/>
              </a:rPr>
            </a:br>
            <a:r>
              <a:rPr lang="es-CO" sz="4400" dirty="0">
                <a:effectLst/>
                <a:latin typeface="Calibri" panose="020F0502020204030204" pitchFamily="34" charset="0"/>
                <a:ea typeface="Calibri" panose="020F0502020204030204" pitchFamily="34" charset="0"/>
                <a:cs typeface="Times New Roman" panose="02020603050405020304" pitchFamily="18" charset="0"/>
              </a:rPr>
              <a:t>Acceder a filas</a:t>
            </a:r>
            <a:br>
              <a:rPr lang="es-CO" sz="4400" dirty="0">
                <a:effectLst/>
                <a:latin typeface="Calibri" panose="020F0502020204030204" pitchFamily="34" charset="0"/>
                <a:ea typeface="Calibri" panose="020F0502020204030204" pitchFamily="34" charset="0"/>
                <a:cs typeface="Times New Roman" panose="02020603050405020304" pitchFamily="18" charset="0"/>
              </a:rPr>
            </a:br>
            <a:r>
              <a:rPr lang="es-CO" sz="4400" dirty="0">
                <a:effectLst/>
                <a:latin typeface="Calibri" panose="020F0502020204030204" pitchFamily="34" charset="0"/>
                <a:ea typeface="Calibri" panose="020F0502020204030204" pitchFamily="34" charset="0"/>
                <a:cs typeface="Times New Roman" panose="02020603050405020304" pitchFamily="18" charset="0"/>
              </a:rPr>
              <a:t>Recorrer una matriz</a:t>
            </a:r>
            <a:br>
              <a:rPr lang="es-CO" sz="4400" dirty="0">
                <a:effectLst/>
                <a:latin typeface="Calibri" panose="020F0502020204030204" pitchFamily="34" charset="0"/>
                <a:ea typeface="Calibri" panose="020F0502020204030204" pitchFamily="34" charset="0"/>
                <a:cs typeface="Times New Roman" panose="02020603050405020304" pitchFamily="18" charset="0"/>
              </a:rPr>
            </a:br>
            <a:r>
              <a:rPr lang="es-CO" sz="4400" dirty="0">
                <a:effectLst/>
                <a:latin typeface="Calibri" panose="020F0502020204030204" pitchFamily="34" charset="0"/>
                <a:ea typeface="Calibri" panose="020F0502020204030204" pitchFamily="34" charset="0"/>
                <a:cs typeface="Times New Roman" panose="02020603050405020304" pitchFamily="18" charset="0"/>
              </a:rPr>
              <a:t>Acceder a columnas</a:t>
            </a:r>
            <a:br>
              <a:rPr lang="es-CO" sz="4400" dirty="0">
                <a:effectLst/>
                <a:latin typeface="Calibri" panose="020F0502020204030204" pitchFamily="34" charset="0"/>
                <a:ea typeface="Calibri" panose="020F0502020204030204" pitchFamily="34" charset="0"/>
                <a:cs typeface="Times New Roman" panose="02020603050405020304" pitchFamily="18" charset="0"/>
              </a:rPr>
            </a:br>
            <a:endParaRPr lang="es-CO" dirty="0"/>
          </a:p>
        </p:txBody>
      </p:sp>
    </p:spTree>
    <p:extLst>
      <p:ext uri="{BB962C8B-B14F-4D97-AF65-F5344CB8AC3E}">
        <p14:creationId xmlns:p14="http://schemas.microsoft.com/office/powerpoint/2010/main" val="2067206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A4356C1-93CE-4D3F-8EAF-6385C7BBD265}"/>
              </a:ext>
            </a:extLst>
          </p:cNvPr>
          <p:cNvSpPr>
            <a:spLocks noGrp="1"/>
          </p:cNvSpPr>
          <p:nvPr>
            <p:ph type="title"/>
          </p:nvPr>
        </p:nvSpPr>
        <p:spPr>
          <a:xfrm>
            <a:off x="2153365" y="569787"/>
            <a:ext cx="7080851" cy="881941"/>
          </a:xfrm>
        </p:spPr>
        <p:txBody>
          <a:bodyPr/>
          <a:lstStyle/>
          <a:p>
            <a:pPr algn="ctr"/>
            <a:r>
              <a:rPr lang="es-CO" dirty="0"/>
              <a:t>Matrices</a:t>
            </a:r>
          </a:p>
        </p:txBody>
      </p:sp>
      <p:pic>
        <p:nvPicPr>
          <p:cNvPr id="7" name="Imagen 6">
            <a:extLst>
              <a:ext uri="{FF2B5EF4-FFF2-40B4-BE49-F238E27FC236}">
                <a16:creationId xmlns:a16="http://schemas.microsoft.com/office/drawing/2014/main" id="{465602E9-4043-4526-B921-008B5908E677}"/>
              </a:ext>
            </a:extLst>
          </p:cNvPr>
          <p:cNvPicPr>
            <a:picLocks noChangeAspect="1"/>
          </p:cNvPicPr>
          <p:nvPr/>
        </p:nvPicPr>
        <p:blipFill>
          <a:blip r:embed="rId2"/>
          <a:stretch>
            <a:fillRect/>
          </a:stretch>
        </p:blipFill>
        <p:spPr>
          <a:xfrm>
            <a:off x="540338" y="2416705"/>
            <a:ext cx="4617638" cy="3428871"/>
          </a:xfrm>
          <a:prstGeom prst="rect">
            <a:avLst/>
          </a:prstGeom>
        </p:spPr>
      </p:pic>
      <p:sp>
        <p:nvSpPr>
          <p:cNvPr id="8" name="Flecha: a la derecha 7">
            <a:extLst>
              <a:ext uri="{FF2B5EF4-FFF2-40B4-BE49-F238E27FC236}">
                <a16:creationId xmlns:a16="http://schemas.microsoft.com/office/drawing/2014/main" id="{DDE3F2A4-64FF-43B2-9141-3CEE70BAE9EF}"/>
              </a:ext>
            </a:extLst>
          </p:cNvPr>
          <p:cNvSpPr/>
          <p:nvPr/>
        </p:nvSpPr>
        <p:spPr>
          <a:xfrm>
            <a:off x="5426352" y="3352664"/>
            <a:ext cx="1339296" cy="155695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nvGrpSpPr>
          <p:cNvPr id="15" name="Grupo 14">
            <a:extLst>
              <a:ext uri="{FF2B5EF4-FFF2-40B4-BE49-F238E27FC236}">
                <a16:creationId xmlns:a16="http://schemas.microsoft.com/office/drawing/2014/main" id="{A1A09DB9-1AD6-41E5-A1A6-CEF273473DC8}"/>
              </a:ext>
            </a:extLst>
          </p:cNvPr>
          <p:cNvGrpSpPr/>
          <p:nvPr/>
        </p:nvGrpSpPr>
        <p:grpSpPr>
          <a:xfrm>
            <a:off x="7805232" y="2565047"/>
            <a:ext cx="3931047" cy="3286746"/>
            <a:chOff x="7321839" y="1620501"/>
            <a:chExt cx="3931047" cy="3286746"/>
          </a:xfrm>
        </p:grpSpPr>
        <p:pic>
          <p:nvPicPr>
            <p:cNvPr id="10" name="Imagen 9">
              <a:extLst>
                <a:ext uri="{FF2B5EF4-FFF2-40B4-BE49-F238E27FC236}">
                  <a16:creationId xmlns:a16="http://schemas.microsoft.com/office/drawing/2014/main" id="{2F90051C-B435-44B6-A20D-BDD5C1A509EF}"/>
                </a:ext>
              </a:extLst>
            </p:cNvPr>
            <p:cNvPicPr>
              <a:picLocks noChangeAspect="1"/>
            </p:cNvPicPr>
            <p:nvPr/>
          </p:nvPicPr>
          <p:blipFill>
            <a:blip r:embed="rId3"/>
            <a:stretch>
              <a:fillRect/>
            </a:stretch>
          </p:blipFill>
          <p:spPr>
            <a:xfrm>
              <a:off x="7321839" y="1620501"/>
              <a:ext cx="3931047" cy="3286746"/>
            </a:xfrm>
            <a:prstGeom prst="rect">
              <a:avLst/>
            </a:prstGeom>
          </p:spPr>
        </p:pic>
        <p:sp>
          <p:nvSpPr>
            <p:cNvPr id="11" name="Elipse 10">
              <a:extLst>
                <a:ext uri="{FF2B5EF4-FFF2-40B4-BE49-F238E27FC236}">
                  <a16:creationId xmlns:a16="http://schemas.microsoft.com/office/drawing/2014/main" id="{1B727481-6E97-43C3-A716-39CD2A5720E2}"/>
                </a:ext>
              </a:extLst>
            </p:cNvPr>
            <p:cNvSpPr/>
            <p:nvPr/>
          </p:nvSpPr>
          <p:spPr>
            <a:xfrm>
              <a:off x="8386119" y="3615647"/>
              <a:ext cx="354227" cy="370703"/>
            </a:xfrm>
            <a:prstGeom prst="ellipse">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12" name="Elipse 11">
              <a:extLst>
                <a:ext uri="{FF2B5EF4-FFF2-40B4-BE49-F238E27FC236}">
                  <a16:creationId xmlns:a16="http://schemas.microsoft.com/office/drawing/2014/main" id="{E3E95F28-1BB5-41DE-BDB4-4DF80C43C65F}"/>
                </a:ext>
              </a:extLst>
            </p:cNvPr>
            <p:cNvSpPr/>
            <p:nvPr/>
          </p:nvSpPr>
          <p:spPr>
            <a:xfrm>
              <a:off x="10326131" y="3244944"/>
              <a:ext cx="354227" cy="370703"/>
            </a:xfrm>
            <a:prstGeom prst="ellipse">
              <a:avLst/>
            </a:prstGeom>
            <a:noFill/>
            <a:ln w="38100">
              <a:solidFill>
                <a:srgbClr val="FFCC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13" name="Elipse 12">
              <a:extLst>
                <a:ext uri="{FF2B5EF4-FFF2-40B4-BE49-F238E27FC236}">
                  <a16:creationId xmlns:a16="http://schemas.microsoft.com/office/drawing/2014/main" id="{F7B49EC3-4750-4EBF-9C3A-B3F96435F638}"/>
                </a:ext>
              </a:extLst>
            </p:cNvPr>
            <p:cNvSpPr/>
            <p:nvPr/>
          </p:nvSpPr>
          <p:spPr>
            <a:xfrm>
              <a:off x="7895968" y="2835112"/>
              <a:ext cx="354227" cy="370703"/>
            </a:xfrm>
            <a:prstGeom prst="ellipse">
              <a:avLst/>
            </a:prstGeom>
            <a:noFill/>
            <a:ln w="38100">
              <a:solidFill>
                <a:srgbClr val="ADE63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grpSp>
      <p:sp>
        <p:nvSpPr>
          <p:cNvPr id="14" name="Título 4">
            <a:extLst>
              <a:ext uri="{FF2B5EF4-FFF2-40B4-BE49-F238E27FC236}">
                <a16:creationId xmlns:a16="http://schemas.microsoft.com/office/drawing/2014/main" id="{8E905BFD-B3C2-4C3F-88D8-38ACAA1B796B}"/>
              </a:ext>
            </a:extLst>
          </p:cNvPr>
          <p:cNvSpPr txBox="1">
            <a:spLocks/>
          </p:cNvSpPr>
          <p:nvPr/>
        </p:nvSpPr>
        <p:spPr>
          <a:xfrm>
            <a:off x="7931754" y="1658741"/>
            <a:ext cx="3804525" cy="696799"/>
          </a:xfrm>
          <a:prstGeom prst="rect">
            <a:avLst/>
          </a:prstGeom>
        </p:spPr>
        <p:txBody>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algn="ctr">
              <a:lnSpc>
                <a:spcPct val="107000"/>
              </a:lnSpc>
              <a:spcAft>
                <a:spcPts val="800"/>
              </a:spcAft>
            </a:pPr>
            <a:r>
              <a:rPr lang="es-CO" sz="3600" b="1"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m</a:t>
            </a:r>
            <a:r>
              <a:rPr lang="es-CO" sz="3600" b="1" baseline="-250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4,2      </a:t>
            </a:r>
            <a:r>
              <a:rPr lang="es-CO" sz="36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t>
            </a:r>
            <a:r>
              <a:rPr lang="es-CO" sz="3600" b="1" baseline="-250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6,3    </a:t>
            </a:r>
            <a:r>
              <a:rPr lang="es-CO" sz="3600" b="1"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m</a:t>
            </a:r>
            <a:r>
              <a:rPr lang="es-CO" sz="3600" b="1" baseline="-250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5,7</a:t>
            </a:r>
            <a:endParaRPr lang="es-CO" sz="36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s-CO" sz="4800" dirty="0"/>
          </a:p>
        </p:txBody>
      </p:sp>
      <p:sp>
        <p:nvSpPr>
          <p:cNvPr id="16" name="Título 4">
            <a:extLst>
              <a:ext uri="{FF2B5EF4-FFF2-40B4-BE49-F238E27FC236}">
                <a16:creationId xmlns:a16="http://schemas.microsoft.com/office/drawing/2014/main" id="{64AB02BF-BA6B-4619-A427-8FB8B3EDBF3A}"/>
              </a:ext>
            </a:extLst>
          </p:cNvPr>
          <p:cNvSpPr txBox="1">
            <a:spLocks/>
          </p:cNvSpPr>
          <p:nvPr/>
        </p:nvSpPr>
        <p:spPr>
          <a:xfrm>
            <a:off x="6722749" y="3864130"/>
            <a:ext cx="940829" cy="595184"/>
          </a:xfrm>
          <a:prstGeom prst="rect">
            <a:avLst/>
          </a:prstGeom>
        </p:spPr>
        <p:txBody>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algn="ctr"/>
            <a:r>
              <a:rPr lang="es-CO" sz="3600" dirty="0"/>
              <a:t>M=</a:t>
            </a:r>
          </a:p>
        </p:txBody>
      </p:sp>
    </p:spTree>
    <p:extLst>
      <p:ext uri="{BB962C8B-B14F-4D97-AF65-F5344CB8AC3E}">
        <p14:creationId xmlns:p14="http://schemas.microsoft.com/office/powerpoint/2010/main" val="1083091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A4356C1-93CE-4D3F-8EAF-6385C7BBD265}"/>
              </a:ext>
            </a:extLst>
          </p:cNvPr>
          <p:cNvSpPr>
            <a:spLocks noGrp="1"/>
          </p:cNvSpPr>
          <p:nvPr>
            <p:ph type="title"/>
          </p:nvPr>
        </p:nvSpPr>
        <p:spPr>
          <a:xfrm>
            <a:off x="2351328" y="677772"/>
            <a:ext cx="7080851" cy="881941"/>
          </a:xfrm>
        </p:spPr>
        <p:txBody>
          <a:bodyPr/>
          <a:lstStyle/>
          <a:p>
            <a:pPr algn="ctr"/>
            <a:r>
              <a:rPr lang="es-CO" dirty="0"/>
              <a:t>Matrices</a:t>
            </a:r>
          </a:p>
        </p:txBody>
      </p:sp>
      <p:grpSp>
        <p:nvGrpSpPr>
          <p:cNvPr id="15" name="Grupo 14">
            <a:extLst>
              <a:ext uri="{FF2B5EF4-FFF2-40B4-BE49-F238E27FC236}">
                <a16:creationId xmlns:a16="http://schemas.microsoft.com/office/drawing/2014/main" id="{A1A09DB9-1AD6-41E5-A1A6-CEF273473DC8}"/>
              </a:ext>
            </a:extLst>
          </p:cNvPr>
          <p:cNvGrpSpPr/>
          <p:nvPr/>
        </p:nvGrpSpPr>
        <p:grpSpPr>
          <a:xfrm>
            <a:off x="1831246" y="2336937"/>
            <a:ext cx="3931047" cy="3286746"/>
            <a:chOff x="7321839" y="1620501"/>
            <a:chExt cx="3931047" cy="3286746"/>
          </a:xfrm>
        </p:grpSpPr>
        <p:pic>
          <p:nvPicPr>
            <p:cNvPr id="10" name="Imagen 9">
              <a:extLst>
                <a:ext uri="{FF2B5EF4-FFF2-40B4-BE49-F238E27FC236}">
                  <a16:creationId xmlns:a16="http://schemas.microsoft.com/office/drawing/2014/main" id="{2F90051C-B435-44B6-A20D-BDD5C1A509EF}"/>
                </a:ext>
              </a:extLst>
            </p:cNvPr>
            <p:cNvPicPr>
              <a:picLocks noChangeAspect="1"/>
            </p:cNvPicPr>
            <p:nvPr/>
          </p:nvPicPr>
          <p:blipFill>
            <a:blip r:embed="rId2"/>
            <a:stretch>
              <a:fillRect/>
            </a:stretch>
          </p:blipFill>
          <p:spPr>
            <a:xfrm>
              <a:off x="7321839" y="1620501"/>
              <a:ext cx="3931047" cy="3286746"/>
            </a:xfrm>
            <a:prstGeom prst="rect">
              <a:avLst/>
            </a:prstGeom>
          </p:spPr>
        </p:pic>
        <p:sp>
          <p:nvSpPr>
            <p:cNvPr id="11" name="Elipse 10">
              <a:extLst>
                <a:ext uri="{FF2B5EF4-FFF2-40B4-BE49-F238E27FC236}">
                  <a16:creationId xmlns:a16="http://schemas.microsoft.com/office/drawing/2014/main" id="{1B727481-6E97-43C3-A716-39CD2A5720E2}"/>
                </a:ext>
              </a:extLst>
            </p:cNvPr>
            <p:cNvSpPr/>
            <p:nvPr/>
          </p:nvSpPr>
          <p:spPr>
            <a:xfrm>
              <a:off x="8386119" y="3615647"/>
              <a:ext cx="354227" cy="370703"/>
            </a:xfrm>
            <a:prstGeom prst="ellipse">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12" name="Elipse 11">
              <a:extLst>
                <a:ext uri="{FF2B5EF4-FFF2-40B4-BE49-F238E27FC236}">
                  <a16:creationId xmlns:a16="http://schemas.microsoft.com/office/drawing/2014/main" id="{E3E95F28-1BB5-41DE-BDB4-4DF80C43C65F}"/>
                </a:ext>
              </a:extLst>
            </p:cNvPr>
            <p:cNvSpPr/>
            <p:nvPr/>
          </p:nvSpPr>
          <p:spPr>
            <a:xfrm>
              <a:off x="10326131" y="3244944"/>
              <a:ext cx="354227" cy="370703"/>
            </a:xfrm>
            <a:prstGeom prst="ellipse">
              <a:avLst/>
            </a:prstGeom>
            <a:noFill/>
            <a:ln w="38100">
              <a:solidFill>
                <a:srgbClr val="FFCC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13" name="Elipse 12">
              <a:extLst>
                <a:ext uri="{FF2B5EF4-FFF2-40B4-BE49-F238E27FC236}">
                  <a16:creationId xmlns:a16="http://schemas.microsoft.com/office/drawing/2014/main" id="{F7B49EC3-4750-4EBF-9C3A-B3F96435F638}"/>
                </a:ext>
              </a:extLst>
            </p:cNvPr>
            <p:cNvSpPr/>
            <p:nvPr/>
          </p:nvSpPr>
          <p:spPr>
            <a:xfrm>
              <a:off x="7895968" y="2835112"/>
              <a:ext cx="354227" cy="370703"/>
            </a:xfrm>
            <a:prstGeom prst="ellipse">
              <a:avLst/>
            </a:prstGeom>
            <a:noFill/>
            <a:ln w="38100">
              <a:solidFill>
                <a:srgbClr val="ADE63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grpSp>
      <p:sp>
        <p:nvSpPr>
          <p:cNvPr id="14" name="Título 4">
            <a:extLst>
              <a:ext uri="{FF2B5EF4-FFF2-40B4-BE49-F238E27FC236}">
                <a16:creationId xmlns:a16="http://schemas.microsoft.com/office/drawing/2014/main" id="{8E905BFD-B3C2-4C3F-88D8-38ACAA1B796B}"/>
              </a:ext>
            </a:extLst>
          </p:cNvPr>
          <p:cNvSpPr txBox="1">
            <a:spLocks/>
          </p:cNvSpPr>
          <p:nvPr/>
        </p:nvSpPr>
        <p:spPr>
          <a:xfrm>
            <a:off x="6198859" y="2336937"/>
            <a:ext cx="3990396" cy="3766192"/>
          </a:xfrm>
          <a:prstGeom prst="rect">
            <a:avLst/>
          </a:prstGeom>
        </p:spPr>
        <p:txBody>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algn="ctr"/>
            <a:r>
              <a:rPr lang="es-CO" sz="2800" dirty="0"/>
              <a:t>M=</a:t>
            </a:r>
            <a:r>
              <a:rPr lang="es-CO" sz="2800" dirty="0">
                <a:solidFill>
                  <a:srgbClr val="FF0000"/>
                </a:solidFill>
              </a:rPr>
              <a:t>[ </a:t>
            </a:r>
            <a:r>
              <a:rPr lang="es-CO" sz="2800" dirty="0">
                <a:solidFill>
                  <a:srgbClr val="FFFF00"/>
                </a:solidFill>
              </a:rPr>
              <a:t>[</a:t>
            </a:r>
            <a:r>
              <a:rPr lang="es-CO" sz="2800" dirty="0"/>
              <a:t>0, 0, 0, 0, 0, 0, 0, 0 </a:t>
            </a:r>
            <a:r>
              <a:rPr lang="es-CO" sz="2800" dirty="0">
                <a:solidFill>
                  <a:srgbClr val="FFFF00"/>
                </a:solidFill>
              </a:rPr>
              <a:t>],</a:t>
            </a:r>
          </a:p>
          <a:p>
            <a:pPr algn="ctr"/>
            <a:r>
              <a:rPr lang="es-CO" sz="2800" dirty="0">
                <a:solidFill>
                  <a:srgbClr val="FFFF00"/>
                </a:solidFill>
              </a:rPr>
              <a:t>        [</a:t>
            </a:r>
            <a:r>
              <a:rPr lang="es-CO" sz="2800" dirty="0"/>
              <a:t>0, 0, 0, 0, 0, 0, 0, 0 </a:t>
            </a:r>
            <a:r>
              <a:rPr lang="es-CO" sz="2800" dirty="0">
                <a:solidFill>
                  <a:srgbClr val="FFFF00"/>
                </a:solidFill>
              </a:rPr>
              <a:t>],</a:t>
            </a:r>
          </a:p>
          <a:p>
            <a:pPr algn="ctr"/>
            <a:r>
              <a:rPr lang="es-CO" sz="2800" dirty="0">
                <a:solidFill>
                  <a:srgbClr val="FFFF00"/>
                </a:solidFill>
              </a:rPr>
              <a:t>        [</a:t>
            </a:r>
            <a:r>
              <a:rPr lang="es-CO" sz="2800" dirty="0"/>
              <a:t>0, 0, 0, 0, 0, 0, 0, 0 </a:t>
            </a:r>
            <a:r>
              <a:rPr lang="es-CO" sz="2800" dirty="0">
                <a:solidFill>
                  <a:srgbClr val="FFFF00"/>
                </a:solidFill>
              </a:rPr>
              <a:t>],</a:t>
            </a:r>
          </a:p>
          <a:p>
            <a:pPr algn="ctr"/>
            <a:r>
              <a:rPr lang="es-CO" sz="2800" dirty="0">
                <a:solidFill>
                  <a:srgbClr val="FFFF00"/>
                </a:solidFill>
              </a:rPr>
              <a:t>        [</a:t>
            </a:r>
            <a:r>
              <a:rPr lang="es-CO" sz="2800" dirty="0"/>
              <a:t>0, </a:t>
            </a:r>
            <a:r>
              <a:rPr lang="es-CO" sz="2800" dirty="0">
                <a:solidFill>
                  <a:srgbClr val="ADE63A"/>
                </a:solidFill>
              </a:rPr>
              <a:t>3</a:t>
            </a:r>
            <a:r>
              <a:rPr lang="es-CO" sz="2800" dirty="0"/>
              <a:t>, 0, 0, 0, 0, 0, 0 </a:t>
            </a:r>
            <a:r>
              <a:rPr lang="es-CO" sz="2800" dirty="0">
                <a:solidFill>
                  <a:srgbClr val="FFFF00"/>
                </a:solidFill>
              </a:rPr>
              <a:t>],</a:t>
            </a:r>
          </a:p>
          <a:p>
            <a:pPr algn="ctr"/>
            <a:r>
              <a:rPr lang="es-CO" sz="2800" dirty="0">
                <a:solidFill>
                  <a:srgbClr val="FFFF00"/>
                </a:solidFill>
              </a:rPr>
              <a:t>        [</a:t>
            </a:r>
            <a:r>
              <a:rPr lang="es-CO" sz="2800" dirty="0"/>
              <a:t>0, 0, 0, 0, 0, 0, </a:t>
            </a:r>
            <a:r>
              <a:rPr lang="es-CO" sz="2800" dirty="0">
                <a:solidFill>
                  <a:srgbClr val="FFC000"/>
                </a:solidFill>
              </a:rPr>
              <a:t>2</a:t>
            </a:r>
            <a:r>
              <a:rPr lang="es-CO" sz="2800" dirty="0"/>
              <a:t>, 0 </a:t>
            </a:r>
            <a:r>
              <a:rPr lang="es-CO" sz="2800" dirty="0">
                <a:solidFill>
                  <a:srgbClr val="FFFF00"/>
                </a:solidFill>
              </a:rPr>
              <a:t>],</a:t>
            </a:r>
          </a:p>
          <a:p>
            <a:pPr algn="ctr"/>
            <a:r>
              <a:rPr lang="es-CO" sz="2800" dirty="0">
                <a:solidFill>
                  <a:srgbClr val="FFFF00"/>
                </a:solidFill>
              </a:rPr>
              <a:t>        [</a:t>
            </a:r>
            <a:r>
              <a:rPr lang="es-CO" sz="2800" dirty="0"/>
              <a:t>0, 0, </a:t>
            </a:r>
            <a:r>
              <a:rPr lang="es-CO" sz="2800" dirty="0">
                <a:solidFill>
                  <a:srgbClr val="FF0000"/>
                </a:solidFill>
              </a:rPr>
              <a:t>1</a:t>
            </a:r>
            <a:r>
              <a:rPr lang="es-CO" sz="2800" dirty="0"/>
              <a:t>, 0, 0, 0, 0, 0 </a:t>
            </a:r>
            <a:r>
              <a:rPr lang="es-CO" sz="2800" dirty="0">
                <a:solidFill>
                  <a:srgbClr val="FFFF00"/>
                </a:solidFill>
              </a:rPr>
              <a:t>],</a:t>
            </a:r>
            <a:r>
              <a:rPr lang="es-CO" sz="2800" dirty="0"/>
              <a:t> </a:t>
            </a:r>
          </a:p>
          <a:p>
            <a:pPr algn="ctr"/>
            <a:r>
              <a:rPr lang="es-CO" sz="2800" dirty="0">
                <a:solidFill>
                  <a:srgbClr val="FFFF00"/>
                </a:solidFill>
              </a:rPr>
              <a:t>        [</a:t>
            </a:r>
            <a:r>
              <a:rPr lang="es-CO" sz="2800" dirty="0"/>
              <a:t>0, 0, 0, 0, 0, 0, 0, 0 </a:t>
            </a:r>
            <a:r>
              <a:rPr lang="es-CO" sz="2800" dirty="0">
                <a:solidFill>
                  <a:srgbClr val="FFFF00"/>
                </a:solidFill>
              </a:rPr>
              <a:t>],</a:t>
            </a:r>
          </a:p>
          <a:p>
            <a:pPr algn="ctr"/>
            <a:r>
              <a:rPr lang="es-CO" sz="2800" dirty="0">
                <a:solidFill>
                  <a:srgbClr val="FFFF00"/>
                </a:solidFill>
              </a:rPr>
              <a:t>       [</a:t>
            </a:r>
            <a:r>
              <a:rPr lang="es-CO" sz="2800" dirty="0"/>
              <a:t>0, 0, 0, 0, 0, 0, 0, 0 </a:t>
            </a:r>
            <a:r>
              <a:rPr lang="es-CO" sz="2800" dirty="0">
                <a:solidFill>
                  <a:srgbClr val="FFFF00"/>
                </a:solidFill>
              </a:rPr>
              <a:t>]</a:t>
            </a:r>
          </a:p>
          <a:p>
            <a:pPr algn="ctr"/>
            <a:r>
              <a:rPr lang="es-CO" sz="2800" dirty="0">
                <a:solidFill>
                  <a:srgbClr val="FF0000"/>
                </a:solidFill>
              </a:rPr>
              <a:t>]</a:t>
            </a:r>
          </a:p>
        </p:txBody>
      </p:sp>
      <p:sp>
        <p:nvSpPr>
          <p:cNvPr id="16" name="Título 4">
            <a:extLst>
              <a:ext uri="{FF2B5EF4-FFF2-40B4-BE49-F238E27FC236}">
                <a16:creationId xmlns:a16="http://schemas.microsoft.com/office/drawing/2014/main" id="{2DEA3A63-18F3-4E1C-8898-D2E9D24FE412}"/>
              </a:ext>
            </a:extLst>
          </p:cNvPr>
          <p:cNvSpPr txBox="1">
            <a:spLocks/>
          </p:cNvSpPr>
          <p:nvPr/>
        </p:nvSpPr>
        <p:spPr>
          <a:xfrm>
            <a:off x="567939" y="3551548"/>
            <a:ext cx="940829" cy="595184"/>
          </a:xfrm>
          <a:prstGeom prst="rect">
            <a:avLst/>
          </a:prstGeom>
        </p:spPr>
        <p:txBody>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algn="ctr"/>
            <a:r>
              <a:rPr lang="es-CO" sz="3600" dirty="0"/>
              <a:t>M=</a:t>
            </a:r>
          </a:p>
        </p:txBody>
      </p:sp>
      <p:sp>
        <p:nvSpPr>
          <p:cNvPr id="17" name="CuadroTexto 16">
            <a:extLst>
              <a:ext uri="{FF2B5EF4-FFF2-40B4-BE49-F238E27FC236}">
                <a16:creationId xmlns:a16="http://schemas.microsoft.com/office/drawing/2014/main" id="{127F40DE-4E8C-4A40-815B-208C7D043695}"/>
              </a:ext>
            </a:extLst>
          </p:cNvPr>
          <p:cNvSpPr txBox="1"/>
          <p:nvPr/>
        </p:nvSpPr>
        <p:spPr>
          <a:xfrm>
            <a:off x="10264666" y="2371597"/>
            <a:ext cx="1854564" cy="584775"/>
          </a:xfrm>
          <a:prstGeom prst="rect">
            <a:avLst/>
          </a:prstGeom>
          <a:noFill/>
        </p:spPr>
        <p:txBody>
          <a:bodyPr wrap="square">
            <a:spAutoFit/>
          </a:bodyPr>
          <a:lstStyle/>
          <a:p>
            <a:r>
              <a:rPr lang="es-CO" sz="3200" b="1" dirty="0">
                <a:solidFill>
                  <a:srgbClr val="FF0000"/>
                </a:solidFill>
              </a:rPr>
              <a:t>M[5][2]</a:t>
            </a:r>
          </a:p>
        </p:txBody>
      </p:sp>
      <p:cxnSp>
        <p:nvCxnSpPr>
          <p:cNvPr id="4" name="Conector recto de flecha 3">
            <a:extLst>
              <a:ext uri="{FF2B5EF4-FFF2-40B4-BE49-F238E27FC236}">
                <a16:creationId xmlns:a16="http://schemas.microsoft.com/office/drawing/2014/main" id="{D5235946-0132-4B84-B92E-29DD9A3B8B0C}"/>
              </a:ext>
            </a:extLst>
          </p:cNvPr>
          <p:cNvCxnSpPr/>
          <p:nvPr/>
        </p:nvCxnSpPr>
        <p:spPr>
          <a:xfrm flipH="1">
            <a:off x="7220932" y="1559713"/>
            <a:ext cx="527901" cy="777224"/>
          </a:xfrm>
          <a:prstGeom prst="straightConnector1">
            <a:avLst/>
          </a:prstGeom>
          <a:ln w="57150"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8" name="CuadroTexto 17">
            <a:extLst>
              <a:ext uri="{FF2B5EF4-FFF2-40B4-BE49-F238E27FC236}">
                <a16:creationId xmlns:a16="http://schemas.microsoft.com/office/drawing/2014/main" id="{C147FD1B-58A9-472F-B1F0-0586576B42F4}"/>
              </a:ext>
            </a:extLst>
          </p:cNvPr>
          <p:cNvSpPr txBox="1"/>
          <p:nvPr/>
        </p:nvSpPr>
        <p:spPr>
          <a:xfrm>
            <a:off x="7901045" y="6180228"/>
            <a:ext cx="1854564" cy="584775"/>
          </a:xfrm>
          <a:prstGeom prst="rect">
            <a:avLst/>
          </a:prstGeom>
          <a:noFill/>
        </p:spPr>
        <p:txBody>
          <a:bodyPr wrap="square">
            <a:spAutoFit/>
          </a:bodyPr>
          <a:lstStyle/>
          <a:p>
            <a:r>
              <a:rPr lang="es-CO" sz="3200" b="1" dirty="0">
                <a:solidFill>
                  <a:schemeClr val="bg1"/>
                </a:solidFill>
              </a:rPr>
              <a:t>M[7][7]</a:t>
            </a:r>
          </a:p>
        </p:txBody>
      </p:sp>
      <p:cxnSp>
        <p:nvCxnSpPr>
          <p:cNvPr id="19" name="Conector recto de flecha 18">
            <a:extLst>
              <a:ext uri="{FF2B5EF4-FFF2-40B4-BE49-F238E27FC236}">
                <a16:creationId xmlns:a16="http://schemas.microsoft.com/office/drawing/2014/main" id="{2DD1DE03-2D89-4722-BB96-E7435A657803}"/>
              </a:ext>
            </a:extLst>
          </p:cNvPr>
          <p:cNvCxnSpPr>
            <a:cxnSpLocks/>
          </p:cNvCxnSpPr>
          <p:nvPr/>
        </p:nvCxnSpPr>
        <p:spPr>
          <a:xfrm flipV="1">
            <a:off x="9603397" y="5384181"/>
            <a:ext cx="120216" cy="796047"/>
          </a:xfrm>
          <a:prstGeom prst="straightConnector1">
            <a:avLst/>
          </a:prstGeom>
          <a:ln w="57150"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CuadroTexto 19">
            <a:extLst>
              <a:ext uri="{FF2B5EF4-FFF2-40B4-BE49-F238E27FC236}">
                <a16:creationId xmlns:a16="http://schemas.microsoft.com/office/drawing/2014/main" id="{E96E05D9-BE5F-450C-93F5-01305D9D907D}"/>
              </a:ext>
            </a:extLst>
          </p:cNvPr>
          <p:cNvSpPr txBox="1"/>
          <p:nvPr/>
        </p:nvSpPr>
        <p:spPr>
          <a:xfrm>
            <a:off x="7791378" y="1128769"/>
            <a:ext cx="1854564" cy="584775"/>
          </a:xfrm>
          <a:prstGeom prst="rect">
            <a:avLst/>
          </a:prstGeom>
          <a:noFill/>
        </p:spPr>
        <p:txBody>
          <a:bodyPr wrap="square">
            <a:spAutoFit/>
          </a:bodyPr>
          <a:lstStyle/>
          <a:p>
            <a:r>
              <a:rPr lang="es-CO" sz="3200" b="1" dirty="0">
                <a:solidFill>
                  <a:schemeClr val="bg1"/>
                </a:solidFill>
              </a:rPr>
              <a:t>M[0][0]</a:t>
            </a:r>
          </a:p>
        </p:txBody>
      </p:sp>
      <p:sp>
        <p:nvSpPr>
          <p:cNvPr id="21" name="CuadroTexto 20">
            <a:extLst>
              <a:ext uri="{FF2B5EF4-FFF2-40B4-BE49-F238E27FC236}">
                <a16:creationId xmlns:a16="http://schemas.microsoft.com/office/drawing/2014/main" id="{CD782740-0FE0-4A1C-8A95-F7F35E9DFFF8}"/>
              </a:ext>
            </a:extLst>
          </p:cNvPr>
          <p:cNvSpPr txBox="1"/>
          <p:nvPr/>
        </p:nvSpPr>
        <p:spPr>
          <a:xfrm>
            <a:off x="10264666" y="3039526"/>
            <a:ext cx="1854564" cy="584775"/>
          </a:xfrm>
          <a:prstGeom prst="rect">
            <a:avLst/>
          </a:prstGeom>
          <a:noFill/>
        </p:spPr>
        <p:txBody>
          <a:bodyPr wrap="square">
            <a:spAutoFit/>
          </a:bodyPr>
          <a:lstStyle/>
          <a:p>
            <a:r>
              <a:rPr lang="es-CO" sz="3200" b="1" dirty="0">
                <a:solidFill>
                  <a:srgbClr val="ADE63A"/>
                </a:solidFill>
              </a:rPr>
              <a:t>M[3][1]</a:t>
            </a:r>
          </a:p>
        </p:txBody>
      </p:sp>
      <p:sp>
        <p:nvSpPr>
          <p:cNvPr id="22" name="CuadroTexto 21">
            <a:extLst>
              <a:ext uri="{FF2B5EF4-FFF2-40B4-BE49-F238E27FC236}">
                <a16:creationId xmlns:a16="http://schemas.microsoft.com/office/drawing/2014/main" id="{21D8ADE4-5E3F-4222-A1A7-41C7AED65C1E}"/>
              </a:ext>
            </a:extLst>
          </p:cNvPr>
          <p:cNvSpPr txBox="1"/>
          <p:nvPr/>
        </p:nvSpPr>
        <p:spPr>
          <a:xfrm>
            <a:off x="10264666" y="3720525"/>
            <a:ext cx="1854564" cy="584775"/>
          </a:xfrm>
          <a:prstGeom prst="rect">
            <a:avLst/>
          </a:prstGeom>
          <a:noFill/>
        </p:spPr>
        <p:txBody>
          <a:bodyPr wrap="square">
            <a:spAutoFit/>
          </a:bodyPr>
          <a:lstStyle/>
          <a:p>
            <a:r>
              <a:rPr lang="es-CO" sz="3200" b="1" dirty="0">
                <a:solidFill>
                  <a:srgbClr val="FFC000"/>
                </a:solidFill>
              </a:rPr>
              <a:t>M[4][6]</a:t>
            </a:r>
          </a:p>
        </p:txBody>
      </p:sp>
    </p:spTree>
    <p:extLst>
      <p:ext uri="{BB962C8B-B14F-4D97-AF65-F5344CB8AC3E}">
        <p14:creationId xmlns:p14="http://schemas.microsoft.com/office/powerpoint/2010/main" val="1548985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421253" y="946175"/>
            <a:ext cx="9349494" cy="901478"/>
          </a:xfrm>
        </p:spPr>
        <p:txBody>
          <a:bodyPr>
            <a:normAutofit fontScale="90000"/>
          </a:bodyPr>
          <a:lstStyle/>
          <a:p>
            <a:pPr algn="ctr"/>
            <a:r>
              <a:rPr lang="es-CO" dirty="0"/>
              <a:t>Recorrer un matriz en Python</a:t>
            </a:r>
            <a:br>
              <a:rPr lang="es-CO" dirty="0"/>
            </a:br>
            <a:r>
              <a:rPr lang="es-CO" dirty="0"/>
              <a:t>por filas</a:t>
            </a:r>
          </a:p>
        </p:txBody>
      </p:sp>
      <p:pic>
        <p:nvPicPr>
          <p:cNvPr id="6" name="Imagen 5">
            <a:extLst>
              <a:ext uri="{FF2B5EF4-FFF2-40B4-BE49-F238E27FC236}">
                <a16:creationId xmlns:a16="http://schemas.microsoft.com/office/drawing/2014/main" id="{6219948F-A54E-4B37-9A35-F0DBF64D8243}"/>
              </a:ext>
            </a:extLst>
          </p:cNvPr>
          <p:cNvPicPr>
            <a:picLocks noChangeAspect="1"/>
          </p:cNvPicPr>
          <p:nvPr/>
        </p:nvPicPr>
        <p:blipFill>
          <a:blip r:embed="rId2"/>
          <a:stretch>
            <a:fillRect/>
          </a:stretch>
        </p:blipFill>
        <p:spPr>
          <a:xfrm>
            <a:off x="1151742" y="3429000"/>
            <a:ext cx="4104980" cy="13482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Imagen 7">
            <a:extLst>
              <a:ext uri="{FF2B5EF4-FFF2-40B4-BE49-F238E27FC236}">
                <a16:creationId xmlns:a16="http://schemas.microsoft.com/office/drawing/2014/main" id="{59CEC917-14DB-48A8-A86E-0B253527C7D0}"/>
              </a:ext>
            </a:extLst>
          </p:cNvPr>
          <p:cNvPicPr>
            <a:picLocks noChangeAspect="1"/>
          </p:cNvPicPr>
          <p:nvPr/>
        </p:nvPicPr>
        <p:blipFill>
          <a:blip r:embed="rId3"/>
          <a:stretch>
            <a:fillRect/>
          </a:stretch>
        </p:blipFill>
        <p:spPr>
          <a:xfrm>
            <a:off x="6380409" y="3163785"/>
            <a:ext cx="4324350" cy="19431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06011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4943EB-6F17-4027-AD76-E08642979E19}"/>
              </a:ext>
            </a:extLst>
          </p:cNvPr>
          <p:cNvSpPr>
            <a:spLocks noGrp="1"/>
          </p:cNvSpPr>
          <p:nvPr>
            <p:ph type="title"/>
          </p:nvPr>
        </p:nvSpPr>
        <p:spPr>
          <a:xfrm>
            <a:off x="1421253" y="1822868"/>
            <a:ext cx="9349494" cy="901478"/>
          </a:xfrm>
        </p:spPr>
        <p:txBody>
          <a:bodyPr>
            <a:normAutofit fontScale="90000"/>
          </a:bodyPr>
          <a:lstStyle/>
          <a:p>
            <a:pPr algn="ctr"/>
            <a:r>
              <a:rPr lang="es-CO" dirty="0"/>
              <a:t>Recorrer un matriz en Python</a:t>
            </a:r>
            <a:br>
              <a:rPr lang="es-CO" dirty="0"/>
            </a:br>
            <a:r>
              <a:rPr lang="es-CO" dirty="0"/>
              <a:t>por columnas</a:t>
            </a:r>
          </a:p>
        </p:txBody>
      </p:sp>
      <p:pic>
        <p:nvPicPr>
          <p:cNvPr id="4" name="Imagen 3">
            <a:extLst>
              <a:ext uri="{FF2B5EF4-FFF2-40B4-BE49-F238E27FC236}">
                <a16:creationId xmlns:a16="http://schemas.microsoft.com/office/drawing/2014/main" id="{7CD6E5BC-B3CF-494C-8F2C-9B679169D081}"/>
              </a:ext>
            </a:extLst>
          </p:cNvPr>
          <p:cNvPicPr>
            <a:picLocks noChangeAspect="1"/>
          </p:cNvPicPr>
          <p:nvPr/>
        </p:nvPicPr>
        <p:blipFill>
          <a:blip r:embed="rId2"/>
          <a:stretch>
            <a:fillRect/>
          </a:stretch>
        </p:blipFill>
        <p:spPr>
          <a:xfrm>
            <a:off x="3468769" y="3429000"/>
            <a:ext cx="4933950" cy="16097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50094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67D04B3D-F6C2-4CA3-A03A-12DE28FA368A}"/>
              </a:ext>
            </a:extLst>
          </p:cNvPr>
          <p:cNvSpPr>
            <a:spLocks noGrp="1"/>
          </p:cNvSpPr>
          <p:nvPr>
            <p:ph type="title"/>
          </p:nvPr>
        </p:nvSpPr>
        <p:spPr>
          <a:xfrm>
            <a:off x="735290" y="2395551"/>
            <a:ext cx="10341206" cy="1219633"/>
          </a:xfrm>
        </p:spPr>
        <p:txBody>
          <a:bodyPr>
            <a:normAutofit fontScale="90000"/>
          </a:bodyPr>
          <a:lstStyle/>
          <a:p>
            <a:pPr algn="ctr"/>
            <a:r>
              <a:rPr lang="es-CO" sz="6000" dirty="0"/>
              <a:t>Crear una matriz simule un cielo con estrellas puestas de forma aleatoria</a:t>
            </a:r>
          </a:p>
        </p:txBody>
      </p:sp>
    </p:spTree>
    <p:extLst>
      <p:ext uri="{BB962C8B-B14F-4D97-AF65-F5344CB8AC3E}">
        <p14:creationId xmlns:p14="http://schemas.microsoft.com/office/powerpoint/2010/main" val="2363602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67D04B3D-F6C2-4CA3-A03A-12DE28FA368A}"/>
              </a:ext>
            </a:extLst>
          </p:cNvPr>
          <p:cNvSpPr>
            <a:spLocks noGrp="1"/>
          </p:cNvSpPr>
          <p:nvPr>
            <p:ph type="title"/>
          </p:nvPr>
        </p:nvSpPr>
        <p:spPr>
          <a:xfrm>
            <a:off x="735290" y="2395551"/>
            <a:ext cx="10341206" cy="1219633"/>
          </a:xfrm>
        </p:spPr>
        <p:txBody>
          <a:bodyPr>
            <a:normAutofit fontScale="90000"/>
          </a:bodyPr>
          <a:lstStyle/>
          <a:p>
            <a:pPr algn="ctr"/>
            <a:r>
              <a:rPr lang="es-CO" sz="6000" dirty="0"/>
              <a:t>Crear una clase que imprima </a:t>
            </a:r>
            <a:br>
              <a:rPr lang="es-CO" sz="6000" dirty="0"/>
            </a:br>
            <a:r>
              <a:rPr lang="es-CO" sz="6000" dirty="0"/>
              <a:t>un ajedrez en su posición de salida</a:t>
            </a:r>
          </a:p>
        </p:txBody>
      </p:sp>
    </p:spTree>
    <p:extLst>
      <p:ext uri="{BB962C8B-B14F-4D97-AF65-F5344CB8AC3E}">
        <p14:creationId xmlns:p14="http://schemas.microsoft.com/office/powerpoint/2010/main" val="52017862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5613</TotalTime>
  <Words>1035</Words>
  <Application>Microsoft Office PowerPoint</Application>
  <PresentationFormat>Panorámica</PresentationFormat>
  <Paragraphs>82</Paragraphs>
  <Slides>24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24</vt:i4>
      </vt:variant>
    </vt:vector>
  </HeadingPairs>
  <TitlesOfParts>
    <vt:vector size="29" baseType="lpstr">
      <vt:lpstr>Arial</vt:lpstr>
      <vt:lpstr>Calibri</vt:lpstr>
      <vt:lpstr>Calibri Light</vt:lpstr>
      <vt:lpstr>URWPalladioL-Roma</vt:lpstr>
      <vt:lpstr>Tema de Office</vt:lpstr>
      <vt:lpstr>Semana 5</vt:lpstr>
      <vt:lpstr>Temario </vt:lpstr>
      <vt:lpstr>Matrices  ¿Que son? Índices de los elementos dentro de una matriz Acceder a filas Recorrer una matriz Acceder a columnas </vt:lpstr>
      <vt:lpstr>Matrices</vt:lpstr>
      <vt:lpstr>Matrices</vt:lpstr>
      <vt:lpstr>Recorrer un matriz en Python por filas</vt:lpstr>
      <vt:lpstr>Recorrer un matriz en Python por columnas</vt:lpstr>
      <vt:lpstr>Crear una matriz simule un cielo con estrellas puestas de forma aleatoria</vt:lpstr>
      <vt:lpstr>Crear una clase que imprima  un ajedrez en su posición de salida</vt:lpstr>
      <vt:lpstr>Listas Ligadas o enlazadas</vt:lpstr>
      <vt:lpstr>Manejo estático de la memoria</vt:lpstr>
      <vt:lpstr>Lista Enlazada</vt:lpstr>
      <vt:lpstr>Nodo</vt:lpstr>
      <vt:lpstr>Lista enlazada</vt:lpstr>
      <vt:lpstr>Presentación de PowerPoint</vt:lpstr>
      <vt:lpstr>Nodos enlazados</vt:lpstr>
      <vt:lpstr>Caminos</vt:lpstr>
      <vt:lpstr>Listas doblemente enlazadas</vt:lpstr>
      <vt:lpstr>https://quizizz.com/join?gc=18255738</vt:lpstr>
      <vt:lpstr>Pilas</vt:lpstr>
      <vt:lpstr>Pilas</vt:lpstr>
      <vt:lpstr>Una pila es una lista ordenada en la cual todas las operaciones (inserción y borrado) se efectúan en un solo extremo llamado tope. Es una estructura LIFO (Last Input First Output), que son las iniciales de las palabras en inglés “último en entrar primero en salir”, debido a que los datos almacenados en ella se retiran en orden inverso al que fueron entrados. </vt:lpstr>
      <vt:lpstr>Operaciones realizadas por la clase Pila</vt:lpstr>
      <vt:lpstr>Colas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Semana 5</dc:title>
  <dc:creator>John Anderson Gómez Múnera</dc:creator>
  <cp:lastModifiedBy>John Anderson Gómez Múnera</cp:lastModifiedBy>
  <cp:revision>26</cp:revision>
  <dcterms:created xsi:type="dcterms:W3CDTF">2021-06-15T19:29:54Z</dcterms:created>
  <dcterms:modified xsi:type="dcterms:W3CDTF">2021-06-19T17:04:22Z</dcterms:modified>
</cp:coreProperties>
</file>

<file path=docProps/thumbnail.jpeg>
</file>